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League Spartan" pitchFamily="2" charset="77"/>
      <p:regular r:id="rId33"/>
      <p:bold r:id="rId34"/>
    </p:embeddedFont>
    <p:embeddedFont>
      <p:font typeface="Poppins" pitchFamily="2" charset="77"/>
      <p:regular r:id="rId35"/>
      <p:bold r:id="rId36"/>
      <p:italic r:id="rId37"/>
      <p:boldItalic r:id="rId38"/>
    </p:embeddedFont>
    <p:embeddedFont>
      <p:font typeface="Poppins Bold" pitchFamily="2" charset="77"/>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07" autoAdjust="0"/>
  </p:normalViewPr>
  <p:slideViewPr>
    <p:cSldViewPr>
      <p:cViewPr>
        <p:scale>
          <a:sx n="74" d="100"/>
          <a:sy n="74" d="100"/>
        </p:scale>
        <p:origin x="1144" y="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267700" cy="10287000"/>
            <a:chOff x="0" y="0"/>
            <a:chExt cx="2177501" cy="2709333"/>
          </a:xfrm>
        </p:grpSpPr>
        <p:sp>
          <p:nvSpPr>
            <p:cNvPr id="3" name="Freeform 3"/>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007BFF"/>
            </a:solidFill>
          </p:spPr>
          <p:txBody>
            <a:bodyPr/>
            <a:lstStyle/>
            <a:p>
              <a:endParaRPr lang="en-US" dirty="0"/>
            </a:p>
          </p:txBody>
        </p:sp>
        <p:sp>
          <p:nvSpPr>
            <p:cNvPr id="4" name="TextBox 4"/>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666750" y="666750"/>
            <a:ext cx="6886575" cy="8953500"/>
            <a:chOff x="0" y="0"/>
            <a:chExt cx="812800" cy="1056752"/>
          </a:xfrm>
        </p:grpSpPr>
        <p:sp>
          <p:nvSpPr>
            <p:cNvPr id="6" name="Freeform 6"/>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7" name="Freeform 7"/>
          <p:cNvSpPr/>
          <p:nvPr/>
        </p:nvSpPr>
        <p:spPr>
          <a:xfrm>
            <a:off x="9248775" y="-2641193"/>
            <a:ext cx="8115300" cy="8115300"/>
          </a:xfrm>
          <a:custGeom>
            <a:avLst/>
            <a:gdLst/>
            <a:ahLst/>
            <a:cxnLst/>
            <a:rect l="l" t="t" r="r" b="b"/>
            <a:pathLst>
              <a:path w="8115300" h="8115300">
                <a:moveTo>
                  <a:pt x="0" y="0"/>
                </a:moveTo>
                <a:lnTo>
                  <a:pt x="8115300" y="0"/>
                </a:lnTo>
                <a:lnTo>
                  <a:pt x="8115300" y="8115300"/>
                </a:lnTo>
                <a:lnTo>
                  <a:pt x="0" y="811530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9144000" y="6334163"/>
            <a:ext cx="8324850" cy="407670"/>
          </a:xfrm>
          <a:prstGeom prst="rect">
            <a:avLst/>
          </a:prstGeom>
        </p:spPr>
        <p:txBody>
          <a:bodyPr lIns="0" tIns="0" rIns="0" bIns="0" rtlCol="0" anchor="t">
            <a:spAutoFit/>
          </a:bodyPr>
          <a:lstStyle/>
          <a:p>
            <a:pPr marL="0" lvl="0" indent="0" algn="l">
              <a:lnSpc>
                <a:spcPts val="3119"/>
              </a:lnSpc>
            </a:pPr>
            <a:r>
              <a:rPr lang="en-US" sz="2399" b="1" spc="-47">
                <a:solidFill>
                  <a:srgbClr val="1A2E57"/>
                </a:solidFill>
                <a:latin typeface="Poppins Bold"/>
                <a:ea typeface="Poppins Bold"/>
                <a:cs typeface="Poppins Bold"/>
                <a:sym typeface="Poppins Bold"/>
              </a:rPr>
              <a:t>Helping single moms take care of the essentials.</a:t>
            </a:r>
          </a:p>
        </p:txBody>
      </p:sp>
      <p:grpSp>
        <p:nvGrpSpPr>
          <p:cNvPr id="9" name="Group 9"/>
          <p:cNvGrpSpPr/>
          <p:nvPr/>
        </p:nvGrpSpPr>
        <p:grpSpPr>
          <a:xfrm>
            <a:off x="9296400" y="8724859"/>
            <a:ext cx="8324850" cy="895391"/>
            <a:chOff x="0" y="0"/>
            <a:chExt cx="11099800" cy="1193854"/>
          </a:xfrm>
        </p:grpSpPr>
        <p:sp>
          <p:nvSpPr>
            <p:cNvPr id="10" name="TextBox 10"/>
            <p:cNvSpPr txBox="1"/>
            <p:nvPr/>
          </p:nvSpPr>
          <p:spPr>
            <a:xfrm>
              <a:off x="0" y="649659"/>
              <a:ext cx="11099800" cy="544195"/>
            </a:xfrm>
            <a:prstGeom prst="rect">
              <a:avLst/>
            </a:prstGeom>
          </p:spPr>
          <p:txBody>
            <a:bodyPr lIns="0" tIns="0" rIns="0" bIns="0" rtlCol="0" anchor="t">
              <a:spAutoFit/>
            </a:bodyPr>
            <a:lstStyle/>
            <a:p>
              <a:pPr marL="0" lvl="0" indent="0" algn="l">
                <a:lnSpc>
                  <a:spcPts val="3359"/>
                </a:lnSpc>
              </a:pPr>
              <a:r>
                <a:rPr lang="en-US" sz="2400">
                  <a:solidFill>
                    <a:srgbClr val="007BFF"/>
                  </a:solidFill>
                  <a:latin typeface="Poppins"/>
                  <a:ea typeface="Poppins"/>
                  <a:cs typeface="Poppins"/>
                  <a:sym typeface="Poppins"/>
                </a:rPr>
                <a:t>Founder</a:t>
              </a:r>
            </a:p>
          </p:txBody>
        </p:sp>
        <p:sp>
          <p:nvSpPr>
            <p:cNvPr id="11" name="TextBox 11"/>
            <p:cNvSpPr txBox="1"/>
            <p:nvPr/>
          </p:nvSpPr>
          <p:spPr>
            <a:xfrm>
              <a:off x="0" y="-28575"/>
              <a:ext cx="11099800" cy="590762"/>
            </a:xfrm>
            <a:prstGeom prst="rect">
              <a:avLst/>
            </a:prstGeom>
          </p:spPr>
          <p:txBody>
            <a:bodyPr lIns="0" tIns="0" rIns="0" bIns="0" rtlCol="0" anchor="t">
              <a:spAutoFit/>
            </a:bodyPr>
            <a:lstStyle/>
            <a:p>
              <a:pPr marL="0" lvl="0" indent="0" algn="l">
                <a:lnSpc>
                  <a:spcPts val="3640"/>
                </a:lnSpc>
              </a:pPr>
              <a:r>
                <a:rPr lang="en-US" sz="2800">
                  <a:solidFill>
                    <a:srgbClr val="1A2E57"/>
                  </a:solidFill>
                  <a:latin typeface="League Spartan"/>
                  <a:ea typeface="League Spartan"/>
                  <a:cs typeface="League Spartan"/>
                  <a:sym typeface="League Spartan"/>
                </a:rPr>
                <a:t>Briana Medard</a:t>
              </a:r>
            </a:p>
          </p:txBody>
        </p:sp>
      </p:grpSp>
      <p:sp>
        <p:nvSpPr>
          <p:cNvPr id="12" name="TextBox 12"/>
          <p:cNvSpPr txBox="1"/>
          <p:nvPr/>
        </p:nvSpPr>
        <p:spPr>
          <a:xfrm>
            <a:off x="9144000" y="3012227"/>
            <a:ext cx="7567864" cy="3027536"/>
          </a:xfrm>
          <a:prstGeom prst="rect">
            <a:avLst/>
          </a:prstGeom>
        </p:spPr>
        <p:txBody>
          <a:bodyPr lIns="0" tIns="0" rIns="0" bIns="0" rtlCol="0" anchor="t">
            <a:spAutoFit/>
          </a:bodyPr>
          <a:lstStyle/>
          <a:p>
            <a:pPr algn="l">
              <a:lnSpc>
                <a:spcPts val="12152"/>
              </a:lnSpc>
            </a:pPr>
            <a:r>
              <a:rPr lang="en-US" sz="8680">
                <a:solidFill>
                  <a:srgbClr val="1A2E57"/>
                </a:solidFill>
                <a:latin typeface="League Spartan"/>
                <a:ea typeface="League Spartan"/>
                <a:cs typeface="League Spartan"/>
                <a:sym typeface="League Spartan"/>
              </a:rPr>
              <a:t>2026 Impact Plan</a:t>
            </a:r>
          </a:p>
        </p:txBody>
      </p:sp>
      <p:sp>
        <p:nvSpPr>
          <p:cNvPr id="13" name="TextBox 13"/>
          <p:cNvSpPr txBox="1"/>
          <p:nvPr/>
        </p:nvSpPr>
        <p:spPr>
          <a:xfrm>
            <a:off x="9144000" y="6694208"/>
            <a:ext cx="8324850" cy="798195"/>
          </a:xfrm>
          <a:prstGeom prst="rect">
            <a:avLst/>
          </a:prstGeom>
        </p:spPr>
        <p:txBody>
          <a:bodyPr lIns="0" tIns="0" rIns="0" bIns="0" rtlCol="0" anchor="t">
            <a:spAutoFit/>
          </a:bodyPr>
          <a:lstStyle/>
          <a:p>
            <a:pPr marL="0" lvl="0" indent="0" algn="l">
              <a:lnSpc>
                <a:spcPts val="3119"/>
              </a:lnSpc>
            </a:pPr>
            <a:r>
              <a:rPr lang="en-US" sz="2399" spc="-47">
                <a:solidFill>
                  <a:srgbClr val="1A2E57"/>
                </a:solidFill>
                <a:latin typeface="Poppins"/>
                <a:ea typeface="Poppins"/>
                <a:cs typeface="Poppins"/>
                <a:sym typeface="Poppins"/>
              </a:rPr>
              <a:t>Because when the essentials are covered, moms and their children can breathe easier.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Freeform 2"/>
          <p:cNvSpPr/>
          <p:nvPr/>
        </p:nvSpPr>
        <p:spPr>
          <a:xfrm>
            <a:off x="1028700" y="2003516"/>
            <a:ext cx="6964198" cy="2444729"/>
          </a:xfrm>
          <a:custGeom>
            <a:avLst/>
            <a:gdLst/>
            <a:ahLst/>
            <a:cxnLst/>
            <a:rect l="l" t="t" r="r" b="b"/>
            <a:pathLst>
              <a:path w="6964198" h="2444729">
                <a:moveTo>
                  <a:pt x="0" y="0"/>
                </a:moveTo>
                <a:lnTo>
                  <a:pt x="6964198" y="0"/>
                </a:lnTo>
                <a:lnTo>
                  <a:pt x="6964198" y="2444730"/>
                </a:lnTo>
                <a:lnTo>
                  <a:pt x="0" y="2444730"/>
                </a:lnTo>
                <a:lnTo>
                  <a:pt x="0" y="0"/>
                </a:lnTo>
                <a:close/>
              </a:path>
            </a:pathLst>
          </a:custGeom>
          <a:blipFill>
            <a:blip r:embed="rId2"/>
            <a:stretch>
              <a:fillRect t="-92432" b="-92432"/>
            </a:stretch>
          </a:blipFill>
        </p:spPr>
        <p:txBody>
          <a:bodyPr/>
          <a:lstStyle/>
          <a:p>
            <a:endParaRPr lang="en-US"/>
          </a:p>
        </p:txBody>
      </p:sp>
      <p:sp>
        <p:nvSpPr>
          <p:cNvPr id="3" name="TextBox 3"/>
          <p:cNvSpPr txBox="1"/>
          <p:nvPr/>
        </p:nvSpPr>
        <p:spPr>
          <a:xfrm>
            <a:off x="1461665" y="4448245"/>
            <a:ext cx="6098268" cy="3896259"/>
          </a:xfrm>
          <a:prstGeom prst="rect">
            <a:avLst/>
          </a:prstGeom>
        </p:spPr>
        <p:txBody>
          <a:bodyPr wrap="square" lIns="0" tIns="0" rIns="0" bIns="0" rtlCol="0" anchor="t">
            <a:spAutoFit/>
          </a:bodyPr>
          <a:lstStyle/>
          <a:p>
            <a:pPr algn="ctr">
              <a:lnSpc>
                <a:spcPts val="31534"/>
              </a:lnSpc>
            </a:pPr>
            <a:r>
              <a:rPr lang="en-US" sz="22524" dirty="0">
                <a:solidFill>
                  <a:srgbClr val="1A2E57"/>
                </a:solidFill>
                <a:latin typeface="League Spartan"/>
                <a:ea typeface="League Spartan"/>
                <a:cs typeface="League Spartan"/>
                <a:sym typeface="League Spartan"/>
              </a:rPr>
              <a:t>2.0</a:t>
            </a:r>
          </a:p>
        </p:txBody>
      </p:sp>
      <p:sp>
        <p:nvSpPr>
          <p:cNvPr id="4" name="TextBox 4"/>
          <p:cNvSpPr txBox="1"/>
          <p:nvPr/>
        </p:nvSpPr>
        <p:spPr>
          <a:xfrm>
            <a:off x="8853644" y="2044239"/>
            <a:ext cx="8405656" cy="6103271"/>
          </a:xfrm>
          <a:prstGeom prst="rect">
            <a:avLst/>
          </a:prstGeom>
        </p:spPr>
        <p:txBody>
          <a:bodyPr lIns="0" tIns="0" rIns="0" bIns="0" rtlCol="0" anchor="t">
            <a:spAutoFit/>
          </a:bodyPr>
          <a:lstStyle/>
          <a:p>
            <a:pPr algn="l">
              <a:lnSpc>
                <a:spcPts val="4849"/>
              </a:lnSpc>
            </a:pPr>
            <a:r>
              <a:rPr lang="en-US" sz="3463">
                <a:solidFill>
                  <a:srgbClr val="1A2E57"/>
                </a:solidFill>
                <a:latin typeface="Poppins"/>
                <a:ea typeface="Poppins"/>
                <a:cs typeface="Poppins"/>
                <a:sym typeface="Poppins"/>
              </a:rPr>
              <a:t>A practical, essentials-driven support model designed to bring single moms moments of relief exactly when and where they need it most.</a:t>
            </a:r>
          </a:p>
          <a:p>
            <a:pPr algn="l">
              <a:lnSpc>
                <a:spcPts val="4849"/>
              </a:lnSpc>
            </a:pPr>
            <a:endParaRPr lang="en-US" sz="3463">
              <a:solidFill>
                <a:srgbClr val="1A2E57"/>
              </a:solidFill>
              <a:latin typeface="Poppins"/>
              <a:ea typeface="Poppins"/>
              <a:cs typeface="Poppins"/>
              <a:sym typeface="Poppins"/>
            </a:endParaRPr>
          </a:p>
          <a:p>
            <a:pPr algn="l">
              <a:lnSpc>
                <a:spcPts val="4849"/>
              </a:lnSpc>
            </a:pPr>
            <a:r>
              <a:rPr lang="en-US" sz="3463">
                <a:solidFill>
                  <a:srgbClr val="1A2E57"/>
                </a:solidFill>
                <a:latin typeface="Poppins"/>
                <a:ea typeface="Poppins"/>
                <a:cs typeface="Poppins"/>
                <a:sym typeface="Poppins"/>
              </a:rPr>
              <a:t>2026 is the year we scale our impact with a clear structure, consistent support, and initiatives that meet real needs for moms and their children across South Florida.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8473009" y="666750"/>
            <a:ext cx="9148241" cy="8953500"/>
            <a:chOff x="0" y="0"/>
            <a:chExt cx="2409413" cy="2358123"/>
          </a:xfrm>
        </p:grpSpPr>
        <p:sp>
          <p:nvSpPr>
            <p:cNvPr id="3" name="Freeform 3"/>
            <p:cNvSpPr/>
            <p:nvPr/>
          </p:nvSpPr>
          <p:spPr>
            <a:xfrm>
              <a:off x="0" y="0"/>
              <a:ext cx="2409413" cy="2358124"/>
            </a:xfrm>
            <a:custGeom>
              <a:avLst/>
              <a:gdLst/>
              <a:ahLst/>
              <a:cxnLst/>
              <a:rect l="l" t="t" r="r" b="b"/>
              <a:pathLst>
                <a:path w="2409413" h="2358124">
                  <a:moveTo>
                    <a:pt x="33851" y="0"/>
                  </a:moveTo>
                  <a:lnTo>
                    <a:pt x="2375562" y="0"/>
                  </a:lnTo>
                  <a:cubicBezTo>
                    <a:pt x="2394258" y="0"/>
                    <a:pt x="2409413" y="15156"/>
                    <a:pt x="2409413" y="33851"/>
                  </a:cubicBezTo>
                  <a:lnTo>
                    <a:pt x="2409413" y="2324272"/>
                  </a:lnTo>
                  <a:cubicBezTo>
                    <a:pt x="2409413" y="2342968"/>
                    <a:pt x="2394258" y="2358124"/>
                    <a:pt x="2375562" y="2358124"/>
                  </a:cubicBezTo>
                  <a:lnTo>
                    <a:pt x="33851" y="2358124"/>
                  </a:lnTo>
                  <a:cubicBezTo>
                    <a:pt x="24873" y="2358124"/>
                    <a:pt x="16263" y="2354557"/>
                    <a:pt x="9915" y="2348209"/>
                  </a:cubicBezTo>
                  <a:cubicBezTo>
                    <a:pt x="3566" y="2341861"/>
                    <a:pt x="0" y="2333250"/>
                    <a:pt x="0" y="2324272"/>
                  </a:cubicBezTo>
                  <a:lnTo>
                    <a:pt x="0" y="33851"/>
                  </a:lnTo>
                  <a:cubicBezTo>
                    <a:pt x="0" y="15156"/>
                    <a:pt x="15156" y="0"/>
                    <a:pt x="33851" y="0"/>
                  </a:cubicBezTo>
                  <a:close/>
                </a:path>
              </a:pathLst>
            </a:custGeom>
            <a:solidFill>
              <a:srgbClr val="F8F9FA"/>
            </a:solidFill>
            <a:ln w="28575" cap="rnd">
              <a:solidFill>
                <a:srgbClr val="FFD700"/>
              </a:solidFill>
              <a:prstDash val="solid"/>
              <a:round/>
            </a:ln>
          </p:spPr>
          <p:txBody>
            <a:bodyPr/>
            <a:lstStyle/>
            <a:p>
              <a:endParaRPr lang="en-US"/>
            </a:p>
          </p:txBody>
        </p:sp>
        <p:sp>
          <p:nvSpPr>
            <p:cNvPr id="4" name="TextBox 4"/>
            <p:cNvSpPr txBox="1"/>
            <p:nvPr/>
          </p:nvSpPr>
          <p:spPr>
            <a:xfrm>
              <a:off x="0" y="-28575"/>
              <a:ext cx="2409413" cy="2386698"/>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17012" y="1956434"/>
            <a:ext cx="6886575" cy="6374132"/>
            <a:chOff x="0" y="0"/>
            <a:chExt cx="9182100" cy="8498842"/>
          </a:xfrm>
        </p:grpSpPr>
        <p:sp>
          <p:nvSpPr>
            <p:cNvPr id="6" name="TextBox 6"/>
            <p:cNvSpPr txBox="1"/>
            <p:nvPr/>
          </p:nvSpPr>
          <p:spPr>
            <a:xfrm>
              <a:off x="0" y="7971157"/>
              <a:ext cx="9182100" cy="527685"/>
            </a:xfrm>
            <a:prstGeom prst="rect">
              <a:avLst/>
            </a:prstGeom>
          </p:spPr>
          <p:txBody>
            <a:bodyPr lIns="0" tIns="0" rIns="0" bIns="0" rtlCol="0" anchor="t">
              <a:spAutoFit/>
            </a:bodyPr>
            <a:lstStyle/>
            <a:p>
              <a:pPr marL="0" lvl="0" indent="0" algn="l">
                <a:lnSpc>
                  <a:spcPts val="3120"/>
                </a:lnSpc>
                <a:spcBef>
                  <a:spcPct val="0"/>
                </a:spcBef>
              </a:pPr>
              <a:r>
                <a:rPr lang="en-US" sz="2400" b="1" spc="-48">
                  <a:solidFill>
                    <a:srgbClr val="007BFF"/>
                  </a:solidFill>
                  <a:latin typeface="Poppins Bold"/>
                  <a:ea typeface="Poppins Bold"/>
                  <a:cs typeface="Poppins Bold"/>
                  <a:sym typeface="Poppins Bold"/>
                </a:rPr>
                <a:t>T</a:t>
              </a:r>
              <a:r>
                <a:rPr lang="en-US" sz="2400" b="1" u="none" strike="noStrike" spc="-48">
                  <a:solidFill>
                    <a:srgbClr val="007BFF"/>
                  </a:solidFill>
                  <a:latin typeface="Poppins Bold"/>
                  <a:ea typeface="Poppins Bold"/>
                  <a:cs typeface="Poppins Bold"/>
                  <a:sym typeface="Poppins Bold"/>
                </a:rPr>
                <a:t>he Essentials That Matter Most</a:t>
              </a:r>
            </a:p>
          </p:txBody>
        </p:sp>
        <p:sp>
          <p:nvSpPr>
            <p:cNvPr id="7" name="TextBox 7"/>
            <p:cNvSpPr txBox="1"/>
            <p:nvPr/>
          </p:nvSpPr>
          <p:spPr>
            <a:xfrm>
              <a:off x="0" y="-133350"/>
              <a:ext cx="9182100" cy="7726257"/>
            </a:xfrm>
            <a:prstGeom prst="rect">
              <a:avLst/>
            </a:prstGeom>
          </p:spPr>
          <p:txBody>
            <a:bodyPr lIns="0" tIns="0" rIns="0" bIns="0" rtlCol="0" anchor="t">
              <a:spAutoFit/>
            </a:bodyPr>
            <a:lstStyle/>
            <a:p>
              <a:pPr marL="0" lvl="0" indent="0" algn="l">
                <a:lnSpc>
                  <a:spcPts val="11559"/>
                </a:lnSpc>
              </a:pPr>
              <a:r>
                <a:rPr lang="en-US" sz="8499" spc="-169">
                  <a:solidFill>
                    <a:srgbClr val="FFD700"/>
                  </a:solidFill>
                  <a:latin typeface="League Spartan"/>
                  <a:ea typeface="League Spartan"/>
                  <a:cs typeface="League Spartan"/>
                  <a:sym typeface="League Spartan"/>
                </a:rPr>
                <a:t>2026 Support Structure Overview</a:t>
              </a:r>
            </a:p>
          </p:txBody>
        </p:sp>
      </p:grpSp>
      <p:sp>
        <p:nvSpPr>
          <p:cNvPr id="8" name="TextBox 8"/>
          <p:cNvSpPr txBox="1"/>
          <p:nvPr/>
        </p:nvSpPr>
        <p:spPr>
          <a:xfrm>
            <a:off x="8961994" y="1165071"/>
            <a:ext cx="8424581" cy="7804422"/>
          </a:xfrm>
          <a:prstGeom prst="rect">
            <a:avLst/>
          </a:prstGeom>
        </p:spPr>
        <p:txBody>
          <a:bodyPr lIns="0" tIns="0" rIns="0" bIns="0" rtlCol="0" anchor="t">
            <a:spAutoFit/>
          </a:bodyPr>
          <a:lstStyle/>
          <a:p>
            <a:pPr algn="l">
              <a:lnSpc>
                <a:spcPts val="2960"/>
              </a:lnSpc>
            </a:pPr>
            <a:r>
              <a:rPr lang="en-US" sz="2114" b="1">
                <a:solidFill>
                  <a:srgbClr val="1A2E57"/>
                </a:solidFill>
                <a:latin typeface="Poppins Bold"/>
                <a:ea typeface="Poppins Bold"/>
                <a:cs typeface="Poppins Bold"/>
                <a:sym typeface="Poppins Bold"/>
              </a:rPr>
              <a:t>How Plenteemore Will Serve in 2026</a:t>
            </a:r>
          </a:p>
          <a:p>
            <a:pPr algn="l">
              <a:lnSpc>
                <a:spcPts val="2960"/>
              </a:lnSpc>
            </a:pPr>
            <a:endParaRPr lang="en-US" sz="2114" b="1">
              <a:solidFill>
                <a:srgbClr val="1A2E57"/>
              </a:solidFill>
              <a:latin typeface="Poppins Bold"/>
              <a:ea typeface="Poppins Bold"/>
              <a:cs typeface="Poppins Bold"/>
              <a:sym typeface="Poppins Bold"/>
            </a:endParaRPr>
          </a:p>
          <a:p>
            <a:pPr algn="l">
              <a:lnSpc>
                <a:spcPts val="2960"/>
              </a:lnSpc>
            </a:pPr>
            <a:r>
              <a:rPr lang="en-US" sz="2114">
                <a:solidFill>
                  <a:srgbClr val="1A2E57"/>
                </a:solidFill>
                <a:latin typeface="Poppins"/>
                <a:ea typeface="Poppins"/>
                <a:cs typeface="Poppins"/>
                <a:sym typeface="Poppins"/>
              </a:rPr>
              <a:t>In 2026, we will support single moms through three types of initiatives:</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b="1">
                <a:solidFill>
                  <a:srgbClr val="1A2E57"/>
                </a:solidFill>
                <a:latin typeface="Poppins Bold"/>
                <a:ea typeface="Poppins Bold"/>
                <a:cs typeface="Poppins Bold"/>
                <a:sym typeface="Poppins Bold"/>
              </a:rPr>
              <a:t>1. Monthly Essentials Initiatives</a:t>
            </a:r>
          </a:p>
          <a:p>
            <a:pPr algn="l">
              <a:lnSpc>
                <a:spcPts val="2960"/>
              </a:lnSpc>
            </a:pPr>
            <a:r>
              <a:rPr lang="en-US" sz="2114">
                <a:solidFill>
                  <a:srgbClr val="1A2E57"/>
                </a:solidFill>
                <a:latin typeface="Poppins"/>
                <a:ea typeface="Poppins"/>
                <a:cs typeface="Poppins"/>
                <a:sym typeface="Poppins"/>
              </a:rPr>
              <a:t>Each month focuses on one practical need, such as </a:t>
            </a:r>
            <a:r>
              <a:rPr lang="en-US" sz="2114">
                <a:solidFill>
                  <a:srgbClr val="007BFF"/>
                </a:solidFill>
                <a:latin typeface="Poppins"/>
                <a:ea typeface="Poppins"/>
                <a:cs typeface="Poppins"/>
                <a:sym typeface="Poppins"/>
              </a:rPr>
              <a:t>laundry, groceries, utilities, or school readiness.</a:t>
            </a:r>
            <a:r>
              <a:rPr lang="en-US" sz="2114">
                <a:solidFill>
                  <a:srgbClr val="1A2E57"/>
                </a:solidFill>
                <a:latin typeface="Poppins"/>
                <a:ea typeface="Poppins"/>
                <a:cs typeface="Poppins"/>
                <a:sym typeface="Poppins"/>
              </a:rPr>
              <a:t> These initiatives deliver real, immediate relief.</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b="1">
                <a:solidFill>
                  <a:srgbClr val="1A2E57"/>
                </a:solidFill>
                <a:latin typeface="Poppins Bold"/>
                <a:ea typeface="Poppins Bold"/>
                <a:cs typeface="Poppins Bold"/>
                <a:sym typeface="Poppins Bold"/>
              </a:rPr>
              <a:t>2. Quarterly Community Initiatives</a:t>
            </a:r>
          </a:p>
          <a:p>
            <a:pPr algn="l">
              <a:lnSpc>
                <a:spcPts val="2960"/>
              </a:lnSpc>
            </a:pPr>
            <a:r>
              <a:rPr lang="en-US" sz="2114">
                <a:solidFill>
                  <a:srgbClr val="1A2E57"/>
                </a:solidFill>
                <a:latin typeface="Poppins"/>
                <a:ea typeface="Poppins"/>
                <a:cs typeface="Poppins"/>
                <a:sym typeface="Poppins"/>
              </a:rPr>
              <a:t> Wine Down Wednesday sessions that offer </a:t>
            </a:r>
            <a:r>
              <a:rPr lang="en-US" sz="2114">
                <a:solidFill>
                  <a:srgbClr val="007BFF"/>
                </a:solidFill>
                <a:latin typeface="Poppins"/>
                <a:ea typeface="Poppins"/>
                <a:cs typeface="Poppins"/>
                <a:sym typeface="Poppins"/>
              </a:rPr>
              <a:t>connection, rest, and mental wellness</a:t>
            </a:r>
            <a:r>
              <a:rPr lang="en-US" sz="2114">
                <a:solidFill>
                  <a:srgbClr val="1A2E57"/>
                </a:solidFill>
                <a:latin typeface="Poppins"/>
                <a:ea typeface="Poppins"/>
                <a:cs typeface="Poppins"/>
                <a:sym typeface="Poppins"/>
              </a:rPr>
              <a:t> support for moms.</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b="1">
                <a:solidFill>
                  <a:srgbClr val="1A2E57"/>
                </a:solidFill>
                <a:latin typeface="Poppins Bold"/>
                <a:ea typeface="Poppins Bold"/>
                <a:cs typeface="Poppins Bold"/>
                <a:sym typeface="Poppins Bold"/>
              </a:rPr>
              <a:t>3. Year Round Essentials Support</a:t>
            </a:r>
          </a:p>
          <a:p>
            <a:pPr algn="l">
              <a:lnSpc>
                <a:spcPts val="2960"/>
              </a:lnSpc>
            </a:pPr>
            <a:r>
              <a:rPr lang="en-US" sz="2114">
                <a:solidFill>
                  <a:srgbClr val="1A2E57"/>
                </a:solidFill>
                <a:latin typeface="Poppins"/>
                <a:ea typeface="Poppins"/>
                <a:cs typeface="Poppins"/>
                <a:sym typeface="Poppins"/>
              </a:rPr>
              <a:t>Gas Card Fridays, providing weekly fuel support for moms who need </a:t>
            </a:r>
            <a:r>
              <a:rPr lang="en-US" sz="2114">
                <a:solidFill>
                  <a:srgbClr val="007BFF"/>
                </a:solidFill>
                <a:latin typeface="Poppins"/>
                <a:ea typeface="Poppins"/>
                <a:cs typeface="Poppins"/>
                <a:sym typeface="Poppins"/>
              </a:rPr>
              <a:t>help getting to work, getting their kids to school</a:t>
            </a:r>
            <a:r>
              <a:rPr lang="en-US" sz="2114">
                <a:solidFill>
                  <a:srgbClr val="1A2E57"/>
                </a:solidFill>
                <a:latin typeface="Poppins"/>
                <a:ea typeface="Poppins"/>
                <a:cs typeface="Poppins"/>
                <a:sym typeface="Poppins"/>
              </a:rPr>
              <a:t>, and staying on the move.</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a:solidFill>
                  <a:srgbClr val="1A2E57"/>
                </a:solidFill>
                <a:latin typeface="Poppins"/>
                <a:ea typeface="Poppins"/>
                <a:cs typeface="Poppins"/>
                <a:sym typeface="Poppins"/>
              </a:rPr>
              <a:t>This structure allows us to support families consistently while protecting sustainability, capacity, and quality of care.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8473009" y="1722257"/>
            <a:ext cx="9148241" cy="6021535"/>
            <a:chOff x="0" y="0"/>
            <a:chExt cx="2409413" cy="1585919"/>
          </a:xfrm>
        </p:grpSpPr>
        <p:sp>
          <p:nvSpPr>
            <p:cNvPr id="3" name="Freeform 3"/>
            <p:cNvSpPr/>
            <p:nvPr/>
          </p:nvSpPr>
          <p:spPr>
            <a:xfrm>
              <a:off x="0" y="0"/>
              <a:ext cx="2409413" cy="1585919"/>
            </a:xfrm>
            <a:custGeom>
              <a:avLst/>
              <a:gdLst/>
              <a:ahLst/>
              <a:cxnLst/>
              <a:rect l="l" t="t" r="r" b="b"/>
              <a:pathLst>
                <a:path w="2409413" h="1585919">
                  <a:moveTo>
                    <a:pt x="33851" y="0"/>
                  </a:moveTo>
                  <a:lnTo>
                    <a:pt x="2375562" y="0"/>
                  </a:lnTo>
                  <a:cubicBezTo>
                    <a:pt x="2394258" y="0"/>
                    <a:pt x="2409413" y="15156"/>
                    <a:pt x="2409413" y="33851"/>
                  </a:cubicBezTo>
                  <a:lnTo>
                    <a:pt x="2409413" y="1552068"/>
                  </a:lnTo>
                  <a:cubicBezTo>
                    <a:pt x="2409413" y="1570763"/>
                    <a:pt x="2394258" y="1585919"/>
                    <a:pt x="2375562" y="1585919"/>
                  </a:cubicBezTo>
                  <a:lnTo>
                    <a:pt x="33851" y="1585919"/>
                  </a:lnTo>
                  <a:cubicBezTo>
                    <a:pt x="15156" y="1585919"/>
                    <a:pt x="0" y="1570763"/>
                    <a:pt x="0" y="1552068"/>
                  </a:cubicBezTo>
                  <a:lnTo>
                    <a:pt x="0" y="33851"/>
                  </a:lnTo>
                  <a:cubicBezTo>
                    <a:pt x="0" y="15156"/>
                    <a:pt x="15156" y="0"/>
                    <a:pt x="33851" y="0"/>
                  </a:cubicBezTo>
                  <a:close/>
                </a:path>
              </a:pathLst>
            </a:custGeom>
            <a:solidFill>
              <a:srgbClr val="F8F9FA"/>
            </a:solidFill>
            <a:ln w="28575" cap="rnd">
              <a:solidFill>
                <a:srgbClr val="FFD700"/>
              </a:solidFill>
              <a:prstDash val="solid"/>
              <a:round/>
            </a:ln>
          </p:spPr>
          <p:txBody>
            <a:bodyPr/>
            <a:lstStyle/>
            <a:p>
              <a:endParaRPr lang="en-US"/>
            </a:p>
          </p:txBody>
        </p:sp>
        <p:sp>
          <p:nvSpPr>
            <p:cNvPr id="4" name="TextBox 4"/>
            <p:cNvSpPr txBox="1"/>
            <p:nvPr/>
          </p:nvSpPr>
          <p:spPr>
            <a:xfrm>
              <a:off x="0" y="-28575"/>
              <a:ext cx="2409413" cy="1614494"/>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17012" y="2212935"/>
            <a:ext cx="6886575" cy="4907282"/>
            <a:chOff x="0" y="0"/>
            <a:chExt cx="9182100" cy="6543042"/>
          </a:xfrm>
        </p:grpSpPr>
        <p:sp>
          <p:nvSpPr>
            <p:cNvPr id="6" name="TextBox 6"/>
            <p:cNvSpPr txBox="1"/>
            <p:nvPr/>
          </p:nvSpPr>
          <p:spPr>
            <a:xfrm>
              <a:off x="0" y="6015357"/>
              <a:ext cx="9182100" cy="527685"/>
            </a:xfrm>
            <a:prstGeom prst="rect">
              <a:avLst/>
            </a:prstGeom>
          </p:spPr>
          <p:txBody>
            <a:bodyPr lIns="0" tIns="0" rIns="0" bIns="0" rtlCol="0" anchor="t">
              <a:spAutoFit/>
            </a:bodyPr>
            <a:lstStyle/>
            <a:p>
              <a:pPr marL="0" lvl="0" indent="0" algn="l">
                <a:lnSpc>
                  <a:spcPts val="3120"/>
                </a:lnSpc>
                <a:spcBef>
                  <a:spcPct val="0"/>
                </a:spcBef>
              </a:pPr>
              <a:r>
                <a:rPr lang="en-US" sz="2400" b="1" spc="-48">
                  <a:solidFill>
                    <a:srgbClr val="007BFF"/>
                  </a:solidFill>
                  <a:latin typeface="Poppins Bold"/>
                  <a:ea typeface="Poppins Bold"/>
                  <a:cs typeface="Poppins Bold"/>
                  <a:sym typeface="Poppins Bold"/>
                </a:rPr>
                <a:t>T</a:t>
              </a:r>
              <a:r>
                <a:rPr lang="en-US" sz="2400" b="1" u="none" strike="noStrike" spc="-48">
                  <a:solidFill>
                    <a:srgbClr val="007BFF"/>
                  </a:solidFill>
                  <a:latin typeface="Poppins Bold"/>
                  <a:ea typeface="Poppins Bold"/>
                  <a:cs typeface="Poppins Bold"/>
                  <a:sym typeface="Poppins Bold"/>
                </a:rPr>
                <a:t>he Essentials That Matter Most</a:t>
              </a:r>
            </a:p>
          </p:txBody>
        </p:sp>
        <p:sp>
          <p:nvSpPr>
            <p:cNvPr id="7" name="TextBox 7"/>
            <p:cNvSpPr txBox="1"/>
            <p:nvPr/>
          </p:nvSpPr>
          <p:spPr>
            <a:xfrm>
              <a:off x="0" y="-133350"/>
              <a:ext cx="9182100" cy="5770457"/>
            </a:xfrm>
            <a:prstGeom prst="rect">
              <a:avLst/>
            </a:prstGeom>
          </p:spPr>
          <p:txBody>
            <a:bodyPr lIns="0" tIns="0" rIns="0" bIns="0" rtlCol="0" anchor="t">
              <a:spAutoFit/>
            </a:bodyPr>
            <a:lstStyle/>
            <a:p>
              <a:pPr algn="l">
                <a:lnSpc>
                  <a:spcPts val="11559"/>
                </a:lnSpc>
              </a:pPr>
              <a:r>
                <a:rPr lang="en-US" sz="8499" spc="-169">
                  <a:solidFill>
                    <a:srgbClr val="FFD700"/>
                  </a:solidFill>
                  <a:latin typeface="League Spartan"/>
                  <a:ea typeface="League Spartan"/>
                  <a:cs typeface="League Spartan"/>
                  <a:sym typeface="League Spartan"/>
                </a:rPr>
                <a:t>Monthly</a:t>
              </a:r>
            </a:p>
            <a:p>
              <a:pPr algn="l">
                <a:lnSpc>
                  <a:spcPts val="11559"/>
                </a:lnSpc>
              </a:pPr>
              <a:r>
                <a:rPr lang="en-US" sz="8499" spc="-169">
                  <a:solidFill>
                    <a:srgbClr val="FFD700"/>
                  </a:solidFill>
                  <a:latin typeface="League Spartan"/>
                  <a:ea typeface="League Spartan"/>
                  <a:cs typeface="League Spartan"/>
                  <a:sym typeface="League Spartan"/>
                </a:rPr>
                <a:t>Initiatives</a:t>
              </a:r>
            </a:p>
            <a:p>
              <a:pPr marL="0" lvl="0" indent="0" algn="l">
                <a:lnSpc>
                  <a:spcPts val="11559"/>
                </a:lnSpc>
              </a:pPr>
              <a:r>
                <a:rPr lang="en-US" sz="8499" spc="-169">
                  <a:solidFill>
                    <a:srgbClr val="FFD700"/>
                  </a:solidFill>
                  <a:latin typeface="League Spartan"/>
                  <a:ea typeface="League Spartan"/>
                  <a:cs typeface="League Spartan"/>
                  <a:sym typeface="League Spartan"/>
                </a:rPr>
                <a:t>Overview</a:t>
              </a:r>
            </a:p>
          </p:txBody>
        </p:sp>
      </p:grpSp>
      <p:sp>
        <p:nvSpPr>
          <p:cNvPr id="8" name="TextBox 8"/>
          <p:cNvSpPr txBox="1"/>
          <p:nvPr/>
        </p:nvSpPr>
        <p:spPr>
          <a:xfrm>
            <a:off x="8968872" y="2287595"/>
            <a:ext cx="8156516" cy="4986558"/>
          </a:xfrm>
          <a:prstGeom prst="rect">
            <a:avLst/>
          </a:prstGeom>
        </p:spPr>
        <p:txBody>
          <a:bodyPr lIns="0" tIns="0" rIns="0" bIns="0" rtlCol="0" anchor="t">
            <a:spAutoFit/>
          </a:bodyPr>
          <a:lstStyle/>
          <a:p>
            <a:pPr algn="l">
              <a:lnSpc>
                <a:spcPts val="2960"/>
              </a:lnSpc>
            </a:pPr>
            <a:r>
              <a:rPr lang="en-US" sz="2114" dirty="0">
                <a:solidFill>
                  <a:srgbClr val="1A2E57"/>
                </a:solidFill>
                <a:latin typeface="Poppins"/>
                <a:ea typeface="Poppins"/>
                <a:cs typeface="Poppins"/>
                <a:sym typeface="Poppins"/>
              </a:rPr>
              <a:t>Each month features one focused initiative that tackles a core essential. These include:</a:t>
            </a:r>
          </a:p>
          <a:p>
            <a:pPr algn="l">
              <a:lnSpc>
                <a:spcPts val="2960"/>
              </a:lnSpc>
            </a:pPr>
            <a:endParaRPr lang="en-US" sz="2114" dirty="0">
              <a:solidFill>
                <a:srgbClr val="1A2E57"/>
              </a:solidFill>
              <a:latin typeface="Poppins"/>
              <a:ea typeface="Poppins"/>
              <a:cs typeface="Poppins"/>
              <a:sym typeface="Poppins"/>
            </a:endParaRPr>
          </a:p>
          <a:p>
            <a:pPr algn="l">
              <a:lnSpc>
                <a:spcPts val="2960"/>
              </a:lnSpc>
            </a:pPr>
            <a:r>
              <a:rPr lang="en-US" sz="2114" b="1" dirty="0">
                <a:solidFill>
                  <a:srgbClr val="1A2E57"/>
                </a:solidFill>
                <a:latin typeface="Poppins Bold"/>
                <a:ea typeface="Poppins Bold"/>
                <a:cs typeface="Poppins Bold"/>
                <a:sym typeface="Poppins Bold"/>
              </a:rPr>
              <a:t>• Laundry</a:t>
            </a:r>
          </a:p>
          <a:p>
            <a:pPr algn="l">
              <a:lnSpc>
                <a:spcPts val="2960"/>
              </a:lnSpc>
            </a:pPr>
            <a:r>
              <a:rPr lang="en-US" sz="2114" b="1" dirty="0">
                <a:solidFill>
                  <a:srgbClr val="1A2E57"/>
                </a:solidFill>
                <a:latin typeface="Poppins Bold"/>
                <a:ea typeface="Poppins Bold"/>
                <a:cs typeface="Poppins Bold"/>
                <a:sym typeface="Poppins Bold"/>
              </a:rPr>
              <a:t> • Groceries and household items</a:t>
            </a:r>
          </a:p>
          <a:p>
            <a:pPr algn="l">
              <a:lnSpc>
                <a:spcPts val="2960"/>
              </a:lnSpc>
            </a:pPr>
            <a:r>
              <a:rPr lang="en-US" sz="2114" b="1" dirty="0">
                <a:solidFill>
                  <a:srgbClr val="1A2E57"/>
                </a:solidFill>
                <a:latin typeface="Poppins Bold"/>
                <a:ea typeface="Poppins Bold"/>
                <a:cs typeface="Poppins Bold"/>
                <a:sym typeface="Poppins Bold"/>
              </a:rPr>
              <a:t> • Utility support</a:t>
            </a:r>
          </a:p>
          <a:p>
            <a:pPr algn="l">
              <a:lnSpc>
                <a:spcPts val="2960"/>
              </a:lnSpc>
            </a:pPr>
            <a:r>
              <a:rPr lang="en-US" sz="2114" b="1" dirty="0">
                <a:solidFill>
                  <a:srgbClr val="1A2E57"/>
                </a:solidFill>
                <a:latin typeface="Poppins Bold"/>
                <a:ea typeface="Poppins Bold"/>
                <a:cs typeface="Poppins Bold"/>
                <a:sym typeface="Poppins Bold"/>
              </a:rPr>
              <a:t> • Back to school</a:t>
            </a:r>
          </a:p>
          <a:p>
            <a:pPr algn="l">
              <a:lnSpc>
                <a:spcPts val="2960"/>
              </a:lnSpc>
            </a:pPr>
            <a:r>
              <a:rPr lang="en-US" sz="2114" b="1" dirty="0">
                <a:solidFill>
                  <a:srgbClr val="1A2E57"/>
                </a:solidFill>
                <a:latin typeface="Poppins Bold"/>
                <a:ea typeface="Poppins Bold"/>
                <a:cs typeface="Poppins Bold"/>
                <a:sym typeface="Poppins Bold"/>
              </a:rPr>
              <a:t> • Thanksgiving Meal Delivery</a:t>
            </a:r>
          </a:p>
          <a:p>
            <a:pPr algn="l">
              <a:lnSpc>
                <a:spcPts val="2960"/>
              </a:lnSpc>
            </a:pPr>
            <a:r>
              <a:rPr lang="en-US" sz="2114" b="1" dirty="0">
                <a:solidFill>
                  <a:srgbClr val="1A2E57"/>
                </a:solidFill>
                <a:latin typeface="Poppins Bold"/>
                <a:ea typeface="Poppins Bold"/>
                <a:cs typeface="Poppins Bold"/>
                <a:sym typeface="Poppins Bold"/>
              </a:rPr>
              <a:t> • Birthday celebrations for families</a:t>
            </a:r>
          </a:p>
          <a:p>
            <a:pPr algn="l">
              <a:lnSpc>
                <a:spcPts val="2960"/>
              </a:lnSpc>
            </a:pPr>
            <a:r>
              <a:rPr lang="en-US" sz="2114" b="1" dirty="0">
                <a:solidFill>
                  <a:srgbClr val="1A2E57"/>
                </a:solidFill>
                <a:latin typeface="Poppins Bold"/>
                <a:ea typeface="Poppins Bold"/>
                <a:cs typeface="Poppins Bold"/>
                <a:sym typeface="Poppins Bold"/>
              </a:rPr>
              <a:t> • Other seasonal needs</a:t>
            </a:r>
          </a:p>
          <a:p>
            <a:pPr algn="l">
              <a:lnSpc>
                <a:spcPts val="2960"/>
              </a:lnSpc>
            </a:pPr>
            <a:endParaRPr lang="en-US" sz="2114" b="1" dirty="0">
              <a:solidFill>
                <a:srgbClr val="1A2E57"/>
              </a:solidFill>
              <a:latin typeface="Poppins Bold"/>
              <a:ea typeface="Poppins Bold"/>
              <a:cs typeface="Poppins Bold"/>
              <a:sym typeface="Poppins Bold"/>
            </a:endParaRPr>
          </a:p>
          <a:p>
            <a:pPr algn="l">
              <a:lnSpc>
                <a:spcPts val="2960"/>
              </a:lnSpc>
            </a:pPr>
            <a:r>
              <a:rPr lang="en-US" sz="2114" dirty="0">
                <a:solidFill>
                  <a:srgbClr val="1A2E57"/>
                </a:solidFill>
                <a:latin typeface="Poppins"/>
                <a:ea typeface="Poppins"/>
                <a:cs typeface="Poppins"/>
                <a:sym typeface="Poppins"/>
              </a:rPr>
              <a:t>Every initiative is designed to give moms one less thing to worry about and help families breathe a little easier.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8658132" y="1281925"/>
            <a:ext cx="8208041" cy="8802575"/>
            <a:chOff x="0" y="142875"/>
            <a:chExt cx="10944055" cy="11736766"/>
          </a:xfrm>
        </p:grpSpPr>
        <p:sp>
          <p:nvSpPr>
            <p:cNvPr id="3" name="TextBox 3"/>
            <p:cNvSpPr txBox="1"/>
            <p:nvPr/>
          </p:nvSpPr>
          <p:spPr>
            <a:xfrm>
              <a:off x="0" y="1491071"/>
              <a:ext cx="10944055" cy="10388570"/>
            </a:xfrm>
            <a:prstGeom prst="rect">
              <a:avLst/>
            </a:prstGeom>
          </p:spPr>
          <p:txBody>
            <a:bodyPr lIns="0" tIns="0" rIns="0" bIns="0" rtlCol="0" anchor="t">
              <a:spAutoFit/>
            </a:bodyPr>
            <a:lstStyle/>
            <a:p>
              <a:pPr algn="l">
                <a:lnSpc>
                  <a:spcPts val="2994"/>
                </a:lnSpc>
              </a:pPr>
              <a:endParaRPr dirty="0"/>
            </a:p>
            <a:p>
              <a:pPr algn="l">
                <a:lnSpc>
                  <a:spcPts val="2994"/>
                </a:lnSpc>
              </a:pPr>
              <a:r>
                <a:rPr lang="en-US" sz="2303" b="1" spc="-46" dirty="0">
                  <a:solidFill>
                    <a:srgbClr val="1A2E57"/>
                  </a:solidFill>
                  <a:latin typeface="Poppins Bold"/>
                  <a:ea typeface="Poppins Bold"/>
                  <a:cs typeface="Poppins Bold"/>
                  <a:sym typeface="Poppins Bold"/>
                </a:rPr>
                <a:t>Laundry Day helps families wash and dry their clothes at no cost, easing one of the most expensive weekly essentials for moms without in-home machines.</a:t>
              </a:r>
              <a:r>
                <a:rPr lang="en-US" sz="2303" spc="-46" dirty="0">
                  <a:solidFill>
                    <a:srgbClr val="1A2E57"/>
                  </a:solidFill>
                  <a:latin typeface="Poppins"/>
                  <a:ea typeface="Poppins"/>
                  <a:cs typeface="Poppins"/>
                  <a:sym typeface="Poppins"/>
                </a:rPr>
                <a:t> This gives moms real relief and helps their families start the year with clean clothes and one less financial burden.</a:t>
              </a:r>
            </a:p>
            <a:p>
              <a:pPr algn="l">
                <a:lnSpc>
                  <a:spcPts val="2994"/>
                </a:lnSpc>
              </a:pPr>
              <a:endParaRPr lang="en-US" sz="2303" spc="-46" dirty="0">
                <a:solidFill>
                  <a:srgbClr val="1A2E57"/>
                </a:solidFill>
                <a:latin typeface="Poppins"/>
                <a:ea typeface="Poppins"/>
                <a:cs typeface="Poppins"/>
                <a:sym typeface="Poppins"/>
              </a:endParaRPr>
            </a:p>
            <a:p>
              <a:pPr algn="l">
                <a:lnSpc>
                  <a:spcPts val="2994"/>
                </a:lnSpc>
              </a:pPr>
              <a:r>
                <a:rPr lang="en-US" sz="2303" b="1" spc="-46" dirty="0">
                  <a:solidFill>
                    <a:srgbClr val="1A2E57"/>
                  </a:solidFill>
                  <a:latin typeface="Poppins Bold"/>
                  <a:ea typeface="Poppins Bold"/>
                  <a:cs typeface="Poppins Bold"/>
                  <a:sym typeface="Poppins Bold"/>
                </a:rPr>
                <a:t>What We Cover</a:t>
              </a:r>
            </a:p>
            <a:p>
              <a:pPr algn="l">
                <a:lnSpc>
                  <a:spcPts val="2994"/>
                </a:lnSpc>
              </a:pPr>
              <a:r>
                <a:rPr lang="en-US" sz="2303" spc="-46" dirty="0">
                  <a:solidFill>
                    <a:srgbClr val="1A2E57"/>
                  </a:solidFill>
                  <a:latin typeface="Poppins"/>
                  <a:ea typeface="Poppins"/>
                  <a:cs typeface="Poppins"/>
                  <a:sym typeface="Poppins"/>
                </a:rPr>
                <a:t> • Washing and drying cycles for each family</a:t>
              </a:r>
            </a:p>
            <a:p>
              <a:pPr algn="l">
                <a:lnSpc>
                  <a:spcPts val="2994"/>
                </a:lnSpc>
              </a:pPr>
              <a:r>
                <a:rPr lang="en-US" sz="2303" spc="-46" dirty="0">
                  <a:solidFill>
                    <a:srgbClr val="1A2E57"/>
                  </a:solidFill>
                  <a:latin typeface="Poppins"/>
                  <a:ea typeface="Poppins"/>
                  <a:cs typeface="Poppins"/>
                  <a:sym typeface="Poppins"/>
                </a:rPr>
                <a:t> • One full size detergent for every household</a:t>
              </a:r>
            </a:p>
            <a:p>
              <a:pPr algn="l">
                <a:lnSpc>
                  <a:spcPts val="2994"/>
                </a:lnSpc>
              </a:pPr>
              <a:r>
                <a:rPr lang="en-US" sz="2303" spc="-46" dirty="0">
                  <a:solidFill>
                    <a:srgbClr val="1A2E57"/>
                  </a:solidFill>
                  <a:latin typeface="Poppins"/>
                  <a:ea typeface="Poppins"/>
                  <a:cs typeface="Poppins"/>
                  <a:sym typeface="Poppins"/>
                </a:rPr>
                <a:t> • Light breakfast and refreshments for moms and children</a:t>
              </a:r>
            </a:p>
            <a:p>
              <a:pPr algn="l">
                <a:lnSpc>
                  <a:spcPts val="2994"/>
                </a:lnSpc>
              </a:pPr>
              <a:endParaRPr lang="en-US" sz="2303" spc="-46" dirty="0">
                <a:solidFill>
                  <a:srgbClr val="1A2E57"/>
                </a:solidFill>
                <a:latin typeface="Poppins"/>
                <a:ea typeface="Poppins"/>
                <a:cs typeface="Poppins"/>
                <a:sym typeface="Poppins"/>
              </a:endParaRPr>
            </a:p>
            <a:p>
              <a:pPr algn="l">
                <a:lnSpc>
                  <a:spcPts val="2994"/>
                </a:lnSpc>
              </a:pPr>
              <a:r>
                <a:rPr lang="en-US" sz="2303" b="1" spc="-46" dirty="0">
                  <a:solidFill>
                    <a:srgbClr val="1A2E57"/>
                  </a:solidFill>
                  <a:latin typeface="Poppins Bold"/>
                  <a:ea typeface="Poppins Bold"/>
                  <a:cs typeface="Poppins Bold"/>
                  <a:sym typeface="Poppins Bold"/>
                </a:rPr>
                <a:t>Goal</a:t>
              </a:r>
            </a:p>
            <a:p>
              <a:pPr algn="l">
                <a:lnSpc>
                  <a:spcPts val="2994"/>
                </a:lnSpc>
              </a:pPr>
              <a:r>
                <a:rPr lang="en-US" sz="2303" spc="-46" dirty="0">
                  <a:solidFill>
                    <a:srgbClr val="1A2E57"/>
                  </a:solidFill>
                  <a:latin typeface="Poppins"/>
                  <a:ea typeface="Poppins"/>
                  <a:cs typeface="Poppins"/>
                  <a:sym typeface="Poppins"/>
                </a:rPr>
                <a:t>Serve 15 families.</a:t>
              </a:r>
            </a:p>
            <a:p>
              <a:pPr algn="l">
                <a:lnSpc>
                  <a:spcPts val="2994"/>
                </a:lnSpc>
              </a:pPr>
              <a:endParaRPr lang="en-US" sz="2303" spc="-46" dirty="0">
                <a:solidFill>
                  <a:srgbClr val="1A2E57"/>
                </a:solidFill>
                <a:latin typeface="Poppins"/>
                <a:ea typeface="Poppins"/>
                <a:cs typeface="Poppins"/>
                <a:sym typeface="Poppins"/>
              </a:endParaRPr>
            </a:p>
            <a:p>
              <a:pPr algn="l">
                <a:lnSpc>
                  <a:spcPts val="2994"/>
                </a:lnSpc>
              </a:pPr>
              <a:r>
                <a:rPr lang="en-US" sz="2303" b="1" spc="-46" dirty="0">
                  <a:solidFill>
                    <a:srgbClr val="1A2E57"/>
                  </a:solidFill>
                  <a:latin typeface="Poppins Bold"/>
                  <a:ea typeface="Poppins Bold"/>
                  <a:cs typeface="Poppins Bold"/>
                  <a:sym typeface="Poppins Bold"/>
                </a:rPr>
                <a:t>Estimated Cost</a:t>
              </a:r>
            </a:p>
            <a:p>
              <a:pPr algn="l">
                <a:lnSpc>
                  <a:spcPts val="2994"/>
                </a:lnSpc>
              </a:pPr>
              <a:r>
                <a:rPr lang="en-US" sz="2303" spc="-46" dirty="0">
                  <a:solidFill>
                    <a:srgbClr val="1A2E57"/>
                  </a:solidFill>
                  <a:latin typeface="Poppins"/>
                  <a:ea typeface="Poppins"/>
                  <a:cs typeface="Poppins"/>
                  <a:sym typeface="Poppins"/>
                </a:rPr>
                <a:t>$2K</a:t>
              </a:r>
            </a:p>
            <a:p>
              <a:pPr algn="l">
                <a:lnSpc>
                  <a:spcPts val="2994"/>
                </a:lnSpc>
              </a:pPr>
              <a:endParaRPr lang="en-US" sz="2303" spc="-46" dirty="0">
                <a:solidFill>
                  <a:srgbClr val="1A2E57"/>
                </a:solidFill>
                <a:latin typeface="Poppins"/>
                <a:ea typeface="Poppins"/>
                <a:cs typeface="Poppins"/>
                <a:sym typeface="Poppins"/>
              </a:endParaRPr>
            </a:p>
            <a:p>
              <a:pPr algn="l">
                <a:lnSpc>
                  <a:spcPts val="2994"/>
                </a:lnSpc>
              </a:pPr>
              <a:r>
                <a:rPr lang="en-US" sz="2303" spc="-46" dirty="0">
                  <a:solidFill>
                    <a:srgbClr val="1A2E57"/>
                  </a:solidFill>
                  <a:latin typeface="Poppins"/>
                  <a:ea typeface="Poppins"/>
                  <a:cs typeface="Poppins"/>
                  <a:sym typeface="Poppins"/>
                </a:rPr>
                <a:t>Notes</a:t>
              </a:r>
            </a:p>
            <a:p>
              <a:pPr marL="0" lvl="0" indent="0" algn="l">
                <a:lnSpc>
                  <a:spcPts val="1871"/>
                </a:lnSpc>
              </a:pPr>
              <a:r>
                <a:rPr lang="en-US" sz="1439" spc="-28" dirty="0">
                  <a:solidFill>
                    <a:srgbClr val="1A2E57"/>
                  </a:solidFill>
                  <a:latin typeface="Poppins"/>
                  <a:ea typeface="Poppins"/>
                  <a:cs typeface="Poppins"/>
                  <a:sym typeface="Poppins"/>
                </a:rPr>
                <a:t>With additional funding, we hope to host a second Laundry Day later in the year. A second cycle would bring the total estimated cost to $4K.</a:t>
              </a:r>
            </a:p>
          </p:txBody>
        </p:sp>
        <p:sp>
          <p:nvSpPr>
            <p:cNvPr id="4" name="TextBox 4"/>
            <p:cNvSpPr txBox="1"/>
            <p:nvPr/>
          </p:nvSpPr>
          <p:spPr>
            <a:xfrm>
              <a:off x="0" y="142875"/>
              <a:ext cx="10944055" cy="1319886"/>
            </a:xfrm>
            <a:prstGeom prst="rect">
              <a:avLst/>
            </a:prstGeom>
          </p:spPr>
          <p:txBody>
            <a:bodyPr lIns="0" tIns="0" rIns="0" bIns="0" rtlCol="0" anchor="t">
              <a:spAutoFit/>
            </a:bodyPr>
            <a:lstStyle/>
            <a:p>
              <a:pPr marL="0" lvl="0" indent="0" algn="l">
                <a:lnSpc>
                  <a:spcPts val="7199"/>
                </a:lnSpc>
                <a:spcBef>
                  <a:spcPct val="0"/>
                </a:spcBef>
              </a:pPr>
              <a:r>
                <a:rPr lang="en-US" sz="7199" u="none" strike="noStrike" spc="-143">
                  <a:solidFill>
                    <a:srgbClr val="1A2E57"/>
                  </a:solidFill>
                  <a:latin typeface="League Spartan"/>
                  <a:ea typeface="League Spartan"/>
                  <a:cs typeface="League Spartan"/>
                  <a:sym typeface="League Spartan"/>
                </a:rPr>
                <a:t>Laundry Day</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8658132" y="306705"/>
            <a:ext cx="3988891" cy="721995"/>
          </a:xfrm>
          <a:prstGeom prst="rect">
            <a:avLst/>
          </a:prstGeom>
        </p:spPr>
        <p:txBody>
          <a:bodyPr lIns="0" tIns="0" rIns="0" bIns="0" rtlCol="0" anchor="t">
            <a:spAutoFit/>
          </a:bodyPr>
          <a:lstStyle/>
          <a:p>
            <a:pPr algn="ctr">
              <a:lnSpc>
                <a:spcPts val="5880"/>
              </a:lnSpc>
            </a:pPr>
            <a:r>
              <a:rPr lang="en-US" sz="4200" dirty="0">
                <a:solidFill>
                  <a:srgbClr val="FFD700"/>
                </a:solidFill>
                <a:latin typeface="League Spartan"/>
                <a:ea typeface="League Spartan"/>
                <a:cs typeface="League Spartan"/>
                <a:sym typeface="League Spartan"/>
              </a:rPr>
              <a:t>January 2026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8642991" y="1631700"/>
            <a:ext cx="8866913" cy="7837794"/>
            <a:chOff x="0" y="0"/>
            <a:chExt cx="11822551" cy="10450392"/>
          </a:xfrm>
        </p:grpSpPr>
        <p:sp>
          <p:nvSpPr>
            <p:cNvPr id="3" name="TextBox 3"/>
            <p:cNvSpPr txBox="1"/>
            <p:nvPr/>
          </p:nvSpPr>
          <p:spPr>
            <a:xfrm>
              <a:off x="0" y="1503133"/>
              <a:ext cx="11822551" cy="8947259"/>
            </a:xfrm>
            <a:prstGeom prst="rect">
              <a:avLst/>
            </a:prstGeom>
          </p:spPr>
          <p:txBody>
            <a:bodyPr lIns="0" tIns="0" rIns="0" bIns="0" rtlCol="0" anchor="t">
              <a:spAutoFit/>
            </a:bodyPr>
            <a:lstStyle/>
            <a:p>
              <a:pPr marL="0" lvl="0" indent="0" algn="l">
                <a:lnSpc>
                  <a:spcPts val="2429"/>
                </a:lnSpc>
              </a:pPr>
              <a:r>
                <a:rPr lang="en-US" sz="1868" u="none" strike="noStrike" spc="-37">
                  <a:solidFill>
                    <a:srgbClr val="1A2E57"/>
                  </a:solidFill>
                  <a:latin typeface="Poppins"/>
                  <a:ea typeface="Poppins"/>
                  <a:cs typeface="Poppins"/>
                  <a:sym typeface="Poppins"/>
                </a:rPr>
                <a:t>The Essentials Box program provides families with a generous mix of groceries, pantry staples, toiletries, and household items. </a:t>
              </a:r>
              <a:r>
                <a:rPr lang="en-US" sz="1868" b="1" u="none" strike="noStrike" spc="-37">
                  <a:solidFill>
                    <a:srgbClr val="1A2E57"/>
                  </a:solidFill>
                  <a:latin typeface="Poppins Bold"/>
                  <a:ea typeface="Poppins Bold"/>
                  <a:cs typeface="Poppins Bold"/>
                  <a:sym typeface="Poppins Bold"/>
                </a:rPr>
                <a:t>Each box is designed to ease daily pressure and help moms stretch their budget a little further. </a:t>
              </a:r>
              <a:r>
                <a:rPr lang="en-US" sz="1868" u="none" strike="noStrike" spc="-37">
                  <a:solidFill>
                    <a:srgbClr val="1A2E57"/>
                  </a:solidFill>
                  <a:latin typeface="Poppins"/>
                  <a:ea typeface="Poppins"/>
                  <a:cs typeface="Poppins"/>
                  <a:sym typeface="Poppins"/>
                </a:rPr>
                <a:t>All boxes are packed and delivered directly to families so the support feels warm, personal, and dignifying.</a:t>
              </a:r>
            </a:p>
            <a:p>
              <a:pPr marL="0" lvl="0" indent="0" algn="l">
                <a:lnSpc>
                  <a:spcPts val="2429"/>
                </a:lnSpc>
              </a:pPr>
              <a:endParaRPr lang="en-US" sz="1868" u="none" strike="noStrike" spc="-37">
                <a:solidFill>
                  <a:srgbClr val="1A2E57"/>
                </a:solidFill>
                <a:latin typeface="Poppins"/>
                <a:ea typeface="Poppins"/>
                <a:cs typeface="Poppins"/>
                <a:sym typeface="Poppins"/>
              </a:endParaRPr>
            </a:p>
            <a:p>
              <a:pPr marL="0" lvl="0" indent="0" algn="l">
                <a:lnSpc>
                  <a:spcPts val="2429"/>
                </a:lnSpc>
              </a:pPr>
              <a:r>
                <a:rPr lang="en-US" sz="1868" b="1" u="none" strike="noStrike" spc="-37">
                  <a:solidFill>
                    <a:srgbClr val="1A2E57"/>
                  </a:solidFill>
                  <a:latin typeface="Poppins Bold"/>
                  <a:ea typeface="Poppins Bold"/>
                  <a:cs typeface="Poppins Bold"/>
                  <a:sym typeface="Poppins Bold"/>
                </a:rPr>
                <a:t>What We Provide</a:t>
              </a:r>
            </a:p>
            <a:p>
              <a:pPr marL="0" lvl="0" indent="0" algn="l">
                <a:lnSpc>
                  <a:spcPts val="2429"/>
                </a:lnSpc>
              </a:pPr>
              <a:r>
                <a:rPr lang="en-US" sz="1868" u="none" strike="noStrike" spc="-37">
                  <a:solidFill>
                    <a:srgbClr val="1A2E57"/>
                  </a:solidFill>
                  <a:latin typeface="Poppins"/>
                  <a:ea typeface="Poppins"/>
                  <a:cs typeface="Poppins"/>
                  <a:sym typeface="Poppins"/>
                </a:rPr>
                <a:t> • Groceries and pantry staples</a:t>
              </a:r>
            </a:p>
            <a:p>
              <a:pPr marL="0" lvl="0" indent="0" algn="l">
                <a:lnSpc>
                  <a:spcPts val="2429"/>
                </a:lnSpc>
              </a:pPr>
              <a:r>
                <a:rPr lang="en-US" sz="1868" u="none" strike="noStrike" spc="-37">
                  <a:solidFill>
                    <a:srgbClr val="1A2E57"/>
                  </a:solidFill>
                  <a:latin typeface="Poppins"/>
                  <a:ea typeface="Poppins"/>
                  <a:cs typeface="Poppins"/>
                  <a:sym typeface="Poppins"/>
                </a:rPr>
                <a:t> • Toiletries for everyday use (soap, toothpaste, lotion)</a:t>
              </a:r>
            </a:p>
            <a:p>
              <a:pPr marL="0" lvl="0" indent="0" algn="l">
                <a:lnSpc>
                  <a:spcPts val="2429"/>
                </a:lnSpc>
              </a:pPr>
              <a:r>
                <a:rPr lang="en-US" sz="1868" u="none" strike="noStrike" spc="-37">
                  <a:solidFill>
                    <a:srgbClr val="1A2E57"/>
                  </a:solidFill>
                  <a:latin typeface="Poppins"/>
                  <a:ea typeface="Poppins"/>
                  <a:cs typeface="Poppins"/>
                  <a:sym typeface="Poppins"/>
                </a:rPr>
                <a:t> • Household items and cleaning supplies (dish soap, cleaning spray, wipes)</a:t>
              </a:r>
            </a:p>
            <a:p>
              <a:pPr marL="0" lvl="0" indent="0" algn="l">
                <a:lnSpc>
                  <a:spcPts val="2429"/>
                </a:lnSpc>
              </a:pPr>
              <a:r>
                <a:rPr lang="en-US" sz="1868" u="none" strike="noStrike" spc="-37">
                  <a:solidFill>
                    <a:srgbClr val="1A2E57"/>
                  </a:solidFill>
                  <a:latin typeface="Poppins"/>
                  <a:ea typeface="Poppins"/>
                  <a:cs typeface="Poppins"/>
                  <a:sym typeface="Poppins"/>
                </a:rPr>
                <a:t> • Paper goods (paper towels or toilet paper)</a:t>
              </a:r>
            </a:p>
            <a:p>
              <a:pPr marL="0" lvl="0" indent="0" algn="l">
                <a:lnSpc>
                  <a:spcPts val="2429"/>
                </a:lnSpc>
              </a:pPr>
              <a:r>
                <a:rPr lang="en-US" sz="1868" u="none" strike="noStrike" spc="-37">
                  <a:solidFill>
                    <a:srgbClr val="1A2E57"/>
                  </a:solidFill>
                  <a:latin typeface="Poppins"/>
                  <a:ea typeface="Poppins"/>
                  <a:cs typeface="Poppins"/>
                  <a:sym typeface="Poppins"/>
                </a:rPr>
                <a:t> • Delivery to each home</a:t>
              </a:r>
            </a:p>
            <a:p>
              <a:pPr marL="0" lvl="0" indent="0" algn="l">
                <a:lnSpc>
                  <a:spcPts val="2429"/>
                </a:lnSpc>
              </a:pPr>
              <a:endParaRPr lang="en-US" sz="1868" u="none" strike="noStrike" spc="-37">
                <a:solidFill>
                  <a:srgbClr val="1A2E57"/>
                </a:solidFill>
                <a:latin typeface="Poppins"/>
                <a:ea typeface="Poppins"/>
                <a:cs typeface="Poppins"/>
                <a:sym typeface="Poppins"/>
              </a:endParaRPr>
            </a:p>
            <a:p>
              <a:pPr marL="0" lvl="0" indent="0" algn="l">
                <a:lnSpc>
                  <a:spcPts val="2429"/>
                </a:lnSpc>
              </a:pPr>
              <a:r>
                <a:rPr lang="en-US" sz="1868" b="1" u="none" strike="noStrike" spc="-37">
                  <a:solidFill>
                    <a:srgbClr val="1A2E57"/>
                  </a:solidFill>
                  <a:latin typeface="Poppins Bold"/>
                  <a:ea typeface="Poppins Bold"/>
                  <a:cs typeface="Poppins Bold"/>
                  <a:sym typeface="Poppins Bold"/>
                </a:rPr>
                <a:t>Goal</a:t>
              </a:r>
            </a:p>
            <a:p>
              <a:pPr marL="0" lvl="0" indent="0" algn="l">
                <a:lnSpc>
                  <a:spcPts val="2429"/>
                </a:lnSpc>
              </a:pPr>
              <a:r>
                <a:rPr lang="en-US" sz="1868" u="none" strike="noStrike" spc="-37">
                  <a:solidFill>
                    <a:srgbClr val="1A2E57"/>
                  </a:solidFill>
                  <a:latin typeface="Poppins"/>
                  <a:ea typeface="Poppins"/>
                  <a:cs typeface="Poppins"/>
                  <a:sym typeface="Poppins"/>
                </a:rPr>
                <a:t>Serve 15 families</a:t>
              </a:r>
            </a:p>
            <a:p>
              <a:pPr marL="0" lvl="0" indent="0" algn="l">
                <a:lnSpc>
                  <a:spcPts val="2429"/>
                </a:lnSpc>
              </a:pPr>
              <a:endParaRPr lang="en-US" sz="1868" u="none" strike="noStrike" spc="-37">
                <a:solidFill>
                  <a:srgbClr val="1A2E57"/>
                </a:solidFill>
                <a:latin typeface="Poppins"/>
                <a:ea typeface="Poppins"/>
                <a:cs typeface="Poppins"/>
                <a:sym typeface="Poppins"/>
              </a:endParaRPr>
            </a:p>
            <a:p>
              <a:pPr marL="0" lvl="0" indent="0" algn="l">
                <a:lnSpc>
                  <a:spcPts val="2429"/>
                </a:lnSpc>
              </a:pPr>
              <a:r>
                <a:rPr lang="en-US" sz="1868" b="1" u="none" strike="noStrike" spc="-37">
                  <a:solidFill>
                    <a:srgbClr val="1A2E57"/>
                  </a:solidFill>
                  <a:latin typeface="Poppins Bold"/>
                  <a:ea typeface="Poppins Bold"/>
                  <a:cs typeface="Poppins Bold"/>
                  <a:sym typeface="Poppins Bold"/>
                </a:rPr>
                <a:t>Estimated Cost</a:t>
              </a:r>
            </a:p>
            <a:p>
              <a:pPr marL="0" lvl="0" indent="0" algn="l">
                <a:lnSpc>
                  <a:spcPts val="2429"/>
                </a:lnSpc>
              </a:pPr>
              <a:r>
                <a:rPr lang="en-US" sz="1868" u="none" strike="noStrike" spc="-37">
                  <a:solidFill>
                    <a:srgbClr val="1A2E57"/>
                  </a:solidFill>
                  <a:latin typeface="Poppins"/>
                  <a:ea typeface="Poppins"/>
                  <a:cs typeface="Poppins"/>
                  <a:sym typeface="Poppins"/>
                </a:rPr>
                <a:t> $3K</a:t>
              </a:r>
            </a:p>
            <a:p>
              <a:pPr marL="0" lvl="0" indent="0" algn="l">
                <a:lnSpc>
                  <a:spcPts val="2429"/>
                </a:lnSpc>
              </a:pPr>
              <a:endParaRPr lang="en-US" sz="1868" u="none" strike="noStrike" spc="-37">
                <a:solidFill>
                  <a:srgbClr val="1A2E57"/>
                </a:solidFill>
                <a:latin typeface="Poppins"/>
                <a:ea typeface="Poppins"/>
                <a:cs typeface="Poppins"/>
                <a:sym typeface="Poppins"/>
              </a:endParaRPr>
            </a:p>
            <a:p>
              <a:pPr marL="0" lvl="0" indent="0" algn="l">
                <a:lnSpc>
                  <a:spcPts val="2429"/>
                </a:lnSpc>
              </a:pPr>
              <a:r>
                <a:rPr lang="en-US" sz="1868" b="1" u="none" strike="noStrike" spc="-37">
                  <a:solidFill>
                    <a:srgbClr val="1A2E57"/>
                  </a:solidFill>
                  <a:latin typeface="Poppins Bold"/>
                  <a:ea typeface="Poppins Bold"/>
                  <a:cs typeface="Poppins Bold"/>
                  <a:sym typeface="Poppins Bold"/>
                </a:rPr>
                <a:t>Sponsorship Insight</a:t>
              </a:r>
            </a:p>
            <a:p>
              <a:pPr marL="0" lvl="0" indent="0" algn="l">
                <a:lnSpc>
                  <a:spcPts val="2429"/>
                </a:lnSpc>
              </a:pPr>
              <a:r>
                <a:rPr lang="en-US" sz="1868" u="none" strike="noStrike" spc="-37">
                  <a:solidFill>
                    <a:srgbClr val="1A2E57"/>
                  </a:solidFill>
                  <a:latin typeface="Poppins"/>
                  <a:ea typeface="Poppins"/>
                  <a:cs typeface="Poppins"/>
                  <a:sym typeface="Poppins"/>
                </a:rPr>
                <a:t>Each Essentials Box is valued at approximately $100.</a:t>
              </a:r>
            </a:p>
            <a:p>
              <a:pPr marL="0" lvl="0" indent="0" algn="l">
                <a:lnSpc>
                  <a:spcPts val="2429"/>
                </a:lnSpc>
              </a:pPr>
              <a:r>
                <a:rPr lang="en-US" sz="1868" u="none" strike="noStrike" spc="-37">
                  <a:solidFill>
                    <a:srgbClr val="1A2E57"/>
                  </a:solidFill>
                  <a:latin typeface="Poppins"/>
                  <a:ea typeface="Poppins"/>
                  <a:cs typeface="Poppins"/>
                  <a:sym typeface="Poppins"/>
                </a:rPr>
                <a:t>Sponsors may choose to fund one family, several families, or the full initiative.</a:t>
              </a:r>
            </a:p>
          </p:txBody>
        </p:sp>
        <p:sp>
          <p:nvSpPr>
            <p:cNvPr id="4" name="TextBox 4"/>
            <p:cNvSpPr txBox="1"/>
            <p:nvPr/>
          </p:nvSpPr>
          <p:spPr>
            <a:xfrm>
              <a:off x="0" y="142875"/>
              <a:ext cx="11822551" cy="1352216"/>
            </a:xfrm>
            <a:prstGeom prst="rect">
              <a:avLst/>
            </a:prstGeom>
          </p:spPr>
          <p:txBody>
            <a:bodyPr lIns="0" tIns="0" rIns="0" bIns="0" rtlCol="0" anchor="t">
              <a:spAutoFit/>
            </a:bodyPr>
            <a:lstStyle/>
            <a:p>
              <a:pPr marL="0" lvl="0" indent="0" algn="l">
                <a:lnSpc>
                  <a:spcPts val="7396"/>
                </a:lnSpc>
                <a:spcBef>
                  <a:spcPct val="0"/>
                </a:spcBef>
              </a:pPr>
              <a:r>
                <a:rPr lang="en-US" sz="7396" u="none" strike="noStrike" spc="-147">
                  <a:solidFill>
                    <a:srgbClr val="1A2E57"/>
                  </a:solidFill>
                  <a:latin typeface="League Spartan"/>
                  <a:ea typeface="League Spartan"/>
                  <a:cs typeface="League Spartan"/>
                  <a:sym typeface="League Spartan"/>
                </a:rPr>
                <a:t>Essentials Box</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007BFF"/>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8642990" y="581025"/>
            <a:ext cx="4158609" cy="721995"/>
          </a:xfrm>
          <a:prstGeom prst="rect">
            <a:avLst/>
          </a:prstGeom>
        </p:spPr>
        <p:txBody>
          <a:bodyPr wrap="square" lIns="0" tIns="0" rIns="0" bIns="0" rtlCol="0" anchor="t">
            <a:spAutoFit/>
          </a:bodyPr>
          <a:lstStyle/>
          <a:p>
            <a:pPr algn="ctr">
              <a:lnSpc>
                <a:spcPts val="5880"/>
              </a:lnSpc>
            </a:pPr>
            <a:r>
              <a:rPr lang="en-US" sz="4200" dirty="0">
                <a:solidFill>
                  <a:srgbClr val="FFD700"/>
                </a:solidFill>
                <a:latin typeface="League Spartan"/>
                <a:ea typeface="League Spartan"/>
                <a:cs typeface="League Spartan"/>
                <a:sym typeface="League Spartan"/>
              </a:rPr>
              <a:t>March 2026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8666385" y="1775622"/>
            <a:ext cx="9181102" cy="7745600"/>
            <a:chOff x="0" y="152400"/>
            <a:chExt cx="12241469" cy="10327467"/>
          </a:xfrm>
        </p:grpSpPr>
        <p:sp>
          <p:nvSpPr>
            <p:cNvPr id="3" name="TextBox 3"/>
            <p:cNvSpPr txBox="1"/>
            <p:nvPr/>
          </p:nvSpPr>
          <p:spPr>
            <a:xfrm>
              <a:off x="0" y="1628640"/>
              <a:ext cx="12241469" cy="8851227"/>
            </a:xfrm>
            <a:prstGeom prst="rect">
              <a:avLst/>
            </a:prstGeom>
          </p:spPr>
          <p:txBody>
            <a:bodyPr lIns="0" tIns="0" rIns="0" bIns="0" rtlCol="0" anchor="t">
              <a:spAutoFit/>
            </a:bodyPr>
            <a:lstStyle/>
            <a:p>
              <a:pPr marL="0" lvl="0" indent="0" algn="l">
                <a:lnSpc>
                  <a:spcPts val="2615"/>
                </a:lnSpc>
              </a:pPr>
              <a:r>
                <a:rPr lang="en-US" sz="2012" b="1" u="none" strike="noStrike" spc="-40" dirty="0">
                  <a:solidFill>
                    <a:srgbClr val="1A2E57"/>
                  </a:solidFill>
                  <a:latin typeface="Poppins Bold"/>
                  <a:ea typeface="Poppins Bold"/>
                  <a:cs typeface="Poppins Bold"/>
                  <a:sym typeface="Poppins Bold"/>
                </a:rPr>
                <a:t>Helping single moms stay on top of essential bills by providing direct support toward one active or past due utility account. </a:t>
              </a:r>
              <a:r>
                <a:rPr lang="en-US" sz="2012" u="none" strike="noStrike" spc="-40" dirty="0">
                  <a:solidFill>
                    <a:srgbClr val="1A2E57"/>
                  </a:solidFill>
                  <a:latin typeface="Poppins"/>
                  <a:ea typeface="Poppins"/>
                  <a:cs typeface="Poppins"/>
                  <a:sym typeface="Poppins"/>
                </a:rPr>
                <a:t>This will help prevent service interruptions, reduce financial pressure, and give families a little more breathing room.</a:t>
              </a:r>
            </a:p>
            <a:p>
              <a:pPr marL="0" lvl="0" indent="0" algn="l">
                <a:lnSpc>
                  <a:spcPts val="2615"/>
                </a:lnSpc>
              </a:pPr>
              <a:endParaRPr lang="en-US" sz="2012" u="none" strike="noStrike" spc="-40" dirty="0">
                <a:solidFill>
                  <a:srgbClr val="1A2E57"/>
                </a:solidFill>
                <a:latin typeface="Poppins"/>
                <a:ea typeface="Poppins"/>
                <a:cs typeface="Poppins"/>
                <a:sym typeface="Poppins"/>
              </a:endParaRPr>
            </a:p>
            <a:p>
              <a:pPr marL="0" lvl="0" indent="0" algn="l">
                <a:lnSpc>
                  <a:spcPts val="2615"/>
                </a:lnSpc>
              </a:pPr>
              <a:r>
                <a:rPr lang="en-US" sz="2012" b="1" u="none" strike="noStrike" spc="-40" dirty="0">
                  <a:solidFill>
                    <a:srgbClr val="1A2E57"/>
                  </a:solidFill>
                  <a:latin typeface="Poppins Bold"/>
                  <a:ea typeface="Poppins Bold"/>
                  <a:cs typeface="Poppins Bold"/>
                  <a:sym typeface="Poppins Bold"/>
                </a:rPr>
                <a:t>What We Provide</a:t>
              </a:r>
            </a:p>
            <a:p>
              <a:pPr marL="0" lvl="0" indent="0" algn="l">
                <a:lnSpc>
                  <a:spcPts val="2615"/>
                </a:lnSpc>
              </a:pPr>
              <a:r>
                <a:rPr lang="en-US" sz="2012" u="none" strike="noStrike" spc="-40" dirty="0">
                  <a:solidFill>
                    <a:srgbClr val="1A2E57"/>
                  </a:solidFill>
                  <a:latin typeface="Poppins"/>
                  <a:ea typeface="Poppins"/>
                  <a:cs typeface="Poppins"/>
                  <a:sym typeface="Poppins"/>
                </a:rPr>
                <a:t> • Direct payment toward one utility bill (electric, water, internet, or phone)</a:t>
              </a:r>
            </a:p>
            <a:p>
              <a:pPr marL="0" lvl="0" indent="0" algn="l">
                <a:lnSpc>
                  <a:spcPts val="2615"/>
                </a:lnSpc>
              </a:pPr>
              <a:r>
                <a:rPr lang="en-US" sz="2012" u="none" strike="noStrike" spc="-40" dirty="0">
                  <a:solidFill>
                    <a:srgbClr val="1A2E57"/>
                  </a:solidFill>
                  <a:latin typeface="Poppins"/>
                  <a:ea typeface="Poppins"/>
                  <a:cs typeface="Poppins"/>
                  <a:sym typeface="Poppins"/>
                </a:rPr>
                <a:t> • Up to $200 per family</a:t>
              </a:r>
            </a:p>
            <a:p>
              <a:pPr marL="0" lvl="0" indent="0" algn="l">
                <a:lnSpc>
                  <a:spcPts val="2615"/>
                </a:lnSpc>
              </a:pPr>
              <a:r>
                <a:rPr lang="en-US" sz="2012" u="none" strike="noStrike" spc="-40" dirty="0">
                  <a:solidFill>
                    <a:srgbClr val="1A2E57"/>
                  </a:solidFill>
                  <a:latin typeface="Poppins"/>
                  <a:ea typeface="Poppins"/>
                  <a:cs typeface="Poppins"/>
                  <a:sym typeface="Poppins"/>
                </a:rPr>
                <a:t> • Payments are made directly to the provider on behalf of the family</a:t>
              </a:r>
            </a:p>
            <a:p>
              <a:pPr marL="0" lvl="0" indent="0" algn="l">
                <a:lnSpc>
                  <a:spcPts val="2615"/>
                </a:lnSpc>
              </a:pPr>
              <a:endParaRPr lang="en-US" sz="2012" u="none" strike="noStrike" spc="-40" dirty="0">
                <a:solidFill>
                  <a:srgbClr val="1A2E57"/>
                </a:solidFill>
                <a:latin typeface="Poppins"/>
                <a:ea typeface="Poppins"/>
                <a:cs typeface="Poppins"/>
                <a:sym typeface="Poppins"/>
              </a:endParaRPr>
            </a:p>
            <a:p>
              <a:pPr marL="0" lvl="0" indent="0" algn="l">
                <a:lnSpc>
                  <a:spcPts val="2615"/>
                </a:lnSpc>
              </a:pPr>
              <a:r>
                <a:rPr lang="en-US" sz="2012" b="1" u="none" strike="noStrike" spc="-40" dirty="0">
                  <a:solidFill>
                    <a:srgbClr val="1A2E57"/>
                  </a:solidFill>
                  <a:latin typeface="Poppins Bold"/>
                  <a:ea typeface="Poppins Bold"/>
                  <a:cs typeface="Poppins Bold"/>
                  <a:sym typeface="Poppins Bold"/>
                </a:rPr>
                <a:t>Goal</a:t>
              </a:r>
            </a:p>
            <a:p>
              <a:pPr marL="0" lvl="0" indent="0" algn="l">
                <a:lnSpc>
                  <a:spcPts val="2615"/>
                </a:lnSpc>
              </a:pPr>
              <a:r>
                <a:rPr lang="en-US" sz="2012" u="none" strike="noStrike" spc="-40" dirty="0">
                  <a:solidFill>
                    <a:srgbClr val="1A2E57"/>
                  </a:solidFill>
                  <a:latin typeface="Poppins"/>
                  <a:ea typeface="Poppins"/>
                  <a:cs typeface="Poppins"/>
                  <a:sym typeface="Poppins"/>
                </a:rPr>
                <a:t>Support 15 families</a:t>
              </a:r>
            </a:p>
            <a:p>
              <a:pPr marL="0" lvl="0" indent="0" algn="l">
                <a:lnSpc>
                  <a:spcPts val="2615"/>
                </a:lnSpc>
              </a:pPr>
              <a:endParaRPr lang="en-US" sz="2012" u="none" strike="noStrike" spc="-40" dirty="0">
                <a:solidFill>
                  <a:srgbClr val="1A2E57"/>
                </a:solidFill>
                <a:latin typeface="Poppins"/>
                <a:ea typeface="Poppins"/>
                <a:cs typeface="Poppins"/>
                <a:sym typeface="Poppins"/>
              </a:endParaRPr>
            </a:p>
            <a:p>
              <a:pPr marL="0" lvl="0" indent="0" algn="l">
                <a:lnSpc>
                  <a:spcPts val="2615"/>
                </a:lnSpc>
              </a:pPr>
              <a:r>
                <a:rPr lang="en-US" sz="2012" b="1" u="none" strike="noStrike" spc="-40" dirty="0">
                  <a:solidFill>
                    <a:srgbClr val="1A2E57"/>
                  </a:solidFill>
                  <a:latin typeface="Poppins Bold"/>
                  <a:ea typeface="Poppins Bold"/>
                  <a:cs typeface="Poppins Bold"/>
                  <a:sym typeface="Poppins Bold"/>
                </a:rPr>
                <a:t>Estimated Cost</a:t>
              </a:r>
            </a:p>
            <a:p>
              <a:pPr marL="0" lvl="0" indent="0" algn="l">
                <a:lnSpc>
                  <a:spcPts val="2615"/>
                </a:lnSpc>
              </a:pPr>
              <a:r>
                <a:rPr lang="en-US" sz="2012" u="none" strike="noStrike" spc="-40" dirty="0">
                  <a:solidFill>
                    <a:srgbClr val="1A2E57"/>
                  </a:solidFill>
                  <a:latin typeface="Poppins"/>
                  <a:ea typeface="Poppins"/>
                  <a:cs typeface="Poppins"/>
                  <a:sym typeface="Poppins"/>
                </a:rPr>
                <a:t>$3k (15 families × $200 each)</a:t>
              </a:r>
            </a:p>
            <a:p>
              <a:pPr marL="0" lvl="0" indent="0" algn="l">
                <a:lnSpc>
                  <a:spcPts val="2615"/>
                </a:lnSpc>
              </a:pPr>
              <a:endParaRPr lang="en-US" sz="2012" u="none" strike="noStrike" spc="-40" dirty="0">
                <a:solidFill>
                  <a:srgbClr val="1A2E57"/>
                </a:solidFill>
                <a:latin typeface="Poppins"/>
                <a:ea typeface="Poppins"/>
                <a:cs typeface="Poppins"/>
                <a:sym typeface="Poppins"/>
              </a:endParaRPr>
            </a:p>
            <a:p>
              <a:pPr marL="0" lvl="0" indent="0" algn="l">
                <a:lnSpc>
                  <a:spcPts val="2615"/>
                </a:lnSpc>
              </a:pPr>
              <a:r>
                <a:rPr lang="en-US" sz="2012" u="none" strike="noStrike" spc="-40" dirty="0">
                  <a:solidFill>
                    <a:srgbClr val="1A2E57"/>
                  </a:solidFill>
                  <a:latin typeface="Poppins"/>
                  <a:ea typeface="Poppins"/>
                  <a:cs typeface="Poppins"/>
                  <a:sym typeface="Poppins"/>
                </a:rPr>
                <a:t>Note</a:t>
              </a:r>
            </a:p>
            <a:p>
              <a:pPr marL="0" lvl="0" indent="0" algn="l">
                <a:lnSpc>
                  <a:spcPts val="1871"/>
                </a:lnSpc>
              </a:pPr>
              <a:r>
                <a:rPr lang="en-US" sz="1400" spc="-28" dirty="0">
                  <a:solidFill>
                    <a:srgbClr val="1A2E57"/>
                  </a:solidFill>
                  <a:latin typeface="Poppins"/>
                  <a:ea typeface="Poppins"/>
                  <a:cs typeface="Poppins"/>
                  <a:sym typeface="Poppins"/>
                </a:rPr>
                <a:t>With additional funding, we hope to host a second cycle in October. A second cycle would bring the  cost to approximately $6K.</a:t>
              </a:r>
            </a:p>
            <a:p>
              <a:pPr marL="0" lvl="0" indent="0" algn="l">
                <a:lnSpc>
                  <a:spcPts val="1909"/>
                </a:lnSpc>
              </a:pPr>
              <a:endParaRPr lang="en-US" sz="1468" u="none" strike="noStrike" spc="-29" dirty="0">
                <a:solidFill>
                  <a:srgbClr val="1A2E57"/>
                </a:solidFill>
                <a:latin typeface="Poppins"/>
                <a:ea typeface="Poppins"/>
                <a:cs typeface="Poppins"/>
                <a:sym typeface="Poppins"/>
              </a:endParaRPr>
            </a:p>
          </p:txBody>
        </p:sp>
        <p:sp>
          <p:nvSpPr>
            <p:cNvPr id="4" name="TextBox 4"/>
            <p:cNvSpPr txBox="1"/>
            <p:nvPr/>
          </p:nvSpPr>
          <p:spPr>
            <a:xfrm>
              <a:off x="0" y="152400"/>
              <a:ext cx="12241469" cy="1464653"/>
            </a:xfrm>
            <a:prstGeom prst="rect">
              <a:avLst/>
            </a:prstGeom>
          </p:spPr>
          <p:txBody>
            <a:bodyPr lIns="0" tIns="0" rIns="0" bIns="0" rtlCol="0" anchor="t">
              <a:spAutoFit/>
            </a:bodyPr>
            <a:lstStyle/>
            <a:p>
              <a:pPr marL="0" lvl="0" indent="0" algn="l">
                <a:lnSpc>
                  <a:spcPts val="7964"/>
                </a:lnSpc>
                <a:spcBef>
                  <a:spcPct val="0"/>
                </a:spcBef>
              </a:pPr>
              <a:r>
                <a:rPr lang="en-US" sz="7964" u="none" strike="noStrike" spc="-159">
                  <a:solidFill>
                    <a:srgbClr val="1A2E57"/>
                  </a:solidFill>
                  <a:latin typeface="League Spartan"/>
                  <a:ea typeface="League Spartan"/>
                  <a:cs typeface="League Spartan"/>
                  <a:sym typeface="League Spartan"/>
                </a:rPr>
                <a:t>Utilities Support</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8666385" y="581025"/>
            <a:ext cx="3220815" cy="721995"/>
          </a:xfrm>
          <a:prstGeom prst="rect">
            <a:avLst/>
          </a:prstGeom>
        </p:spPr>
        <p:txBody>
          <a:bodyPr wrap="square" lIns="0" tIns="0" rIns="0" bIns="0" rtlCol="0" anchor="t">
            <a:spAutoFit/>
          </a:bodyPr>
          <a:lstStyle/>
          <a:p>
            <a:pPr algn="ctr">
              <a:lnSpc>
                <a:spcPts val="5880"/>
              </a:lnSpc>
            </a:pPr>
            <a:r>
              <a:rPr lang="en-US" sz="4200" dirty="0">
                <a:solidFill>
                  <a:srgbClr val="FFD700"/>
                </a:solidFill>
                <a:latin typeface="League Spartan"/>
                <a:ea typeface="League Spartan"/>
                <a:cs typeface="League Spartan"/>
                <a:sym typeface="League Spartan"/>
              </a:rPr>
              <a:t>May 2026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8808918" y="1683602"/>
            <a:ext cx="8601168" cy="7634215"/>
            <a:chOff x="0" y="0"/>
            <a:chExt cx="11468225" cy="10178954"/>
          </a:xfrm>
        </p:grpSpPr>
        <p:sp>
          <p:nvSpPr>
            <p:cNvPr id="3" name="TextBox 3"/>
            <p:cNvSpPr txBox="1"/>
            <p:nvPr/>
          </p:nvSpPr>
          <p:spPr>
            <a:xfrm>
              <a:off x="0" y="2701154"/>
              <a:ext cx="11468225" cy="7477800"/>
            </a:xfrm>
            <a:prstGeom prst="rect">
              <a:avLst/>
            </a:prstGeom>
          </p:spPr>
          <p:txBody>
            <a:bodyPr lIns="0" tIns="0" rIns="0" bIns="0" rtlCol="0" anchor="t">
              <a:spAutoFit/>
            </a:bodyPr>
            <a:lstStyle/>
            <a:p>
              <a:pPr marL="0" lvl="0" indent="0" algn="l">
                <a:lnSpc>
                  <a:spcPts val="2385"/>
                </a:lnSpc>
              </a:pPr>
              <a:r>
                <a:rPr lang="en-US" sz="1835" spc="-36">
                  <a:solidFill>
                    <a:srgbClr val="343A40"/>
                  </a:solidFill>
                  <a:latin typeface="Poppins"/>
                  <a:ea typeface="Poppins"/>
                  <a:cs typeface="Poppins"/>
                  <a:sym typeface="Poppins"/>
                </a:rPr>
                <a:t>Back-to-school season is one of the most expens</a:t>
              </a:r>
              <a:r>
                <a:rPr lang="en-US" sz="1835" u="none" strike="noStrike" spc="-36">
                  <a:solidFill>
                    <a:srgbClr val="343A40"/>
                  </a:solidFill>
                  <a:latin typeface="Poppins"/>
                  <a:ea typeface="Poppins"/>
                  <a:cs typeface="Poppins"/>
                  <a:sym typeface="Poppins"/>
                </a:rPr>
                <a:t>ive times of the year for single moms. We take moms and their children on a full back-to-school outing, covering the costs, handling transportation, and creating a meaningful moment of relief and joy.</a:t>
              </a:r>
              <a:r>
                <a:rPr lang="en-US" sz="1835" b="1" u="none" strike="noStrike" spc="-36">
                  <a:solidFill>
                    <a:srgbClr val="343A40"/>
                  </a:solidFill>
                  <a:latin typeface="Poppins Bold"/>
                  <a:ea typeface="Poppins Bold"/>
                  <a:cs typeface="Poppins Bold"/>
                  <a:sym typeface="Poppins Bold"/>
                </a:rPr>
                <a:t>This experience gives moms a break from that financial pressure and allows their children to start the school year feeling prepared, confident, and cared for. </a:t>
              </a:r>
            </a:p>
            <a:p>
              <a:pPr marL="0" lvl="0" indent="0" algn="l">
                <a:lnSpc>
                  <a:spcPts val="2385"/>
                </a:lnSpc>
              </a:pPr>
              <a:endParaRPr lang="en-US" sz="1835" b="1" u="none" strike="noStrike" spc="-36">
                <a:solidFill>
                  <a:srgbClr val="343A40"/>
                </a:solidFill>
                <a:latin typeface="Poppins Bold"/>
                <a:ea typeface="Poppins Bold"/>
                <a:cs typeface="Poppins Bold"/>
                <a:sym typeface="Poppins Bold"/>
              </a:endParaRPr>
            </a:p>
            <a:p>
              <a:pPr marL="0" lvl="0" indent="0" algn="l">
                <a:lnSpc>
                  <a:spcPts val="2385"/>
                </a:lnSpc>
              </a:pPr>
              <a:r>
                <a:rPr lang="en-US" sz="1835" b="1" u="none" strike="noStrike" spc="-36">
                  <a:solidFill>
                    <a:srgbClr val="343A40"/>
                  </a:solidFill>
                  <a:latin typeface="Poppins Bold"/>
                  <a:ea typeface="Poppins Bold"/>
                  <a:cs typeface="Poppins Bold"/>
                  <a:sym typeface="Poppins Bold"/>
                </a:rPr>
                <a:t>What We Provide</a:t>
              </a:r>
            </a:p>
            <a:p>
              <a:pPr marL="0" lvl="0" indent="0" algn="l">
                <a:lnSpc>
                  <a:spcPts val="2385"/>
                </a:lnSpc>
              </a:pPr>
              <a:r>
                <a:rPr lang="en-US" sz="1835" u="none" strike="noStrike" spc="-36">
                  <a:solidFill>
                    <a:srgbClr val="343A40"/>
                  </a:solidFill>
                  <a:latin typeface="Poppins"/>
                  <a:ea typeface="Poppins"/>
                  <a:cs typeface="Poppins"/>
                  <a:sym typeface="Poppins"/>
                </a:rPr>
                <a:t> • A $1,000 shopping for clothes, shoes, backpacks, and school supplies</a:t>
              </a:r>
            </a:p>
            <a:p>
              <a:pPr marL="0" lvl="0" indent="0" algn="l">
                <a:lnSpc>
                  <a:spcPts val="2385"/>
                </a:lnSpc>
              </a:pPr>
              <a:r>
                <a:rPr lang="en-US" sz="1835" u="none" strike="noStrike" spc="-36">
                  <a:solidFill>
                    <a:srgbClr val="343A40"/>
                  </a:solidFill>
                  <a:latin typeface="Poppins"/>
                  <a:ea typeface="Poppins"/>
                  <a:cs typeface="Poppins"/>
                  <a:sym typeface="Poppins"/>
                </a:rPr>
                <a:t> • Transportation so moms don’t have to worry about gas or logistics</a:t>
              </a:r>
            </a:p>
            <a:p>
              <a:pPr marL="0" lvl="0" indent="0" algn="l">
                <a:lnSpc>
                  <a:spcPts val="2385"/>
                </a:lnSpc>
              </a:pPr>
              <a:r>
                <a:rPr lang="en-US" sz="1835" u="none" strike="noStrike" spc="-36">
                  <a:solidFill>
                    <a:srgbClr val="343A40"/>
                  </a:solidFill>
                  <a:latin typeface="Poppins"/>
                  <a:ea typeface="Poppins"/>
                  <a:cs typeface="Poppins"/>
                  <a:sym typeface="Poppins"/>
                </a:rPr>
                <a:t> • Lunch for the family during the outing</a:t>
              </a:r>
            </a:p>
            <a:p>
              <a:pPr marL="0" lvl="0" indent="0" algn="l">
                <a:lnSpc>
                  <a:spcPts val="2385"/>
                </a:lnSpc>
              </a:pPr>
              <a:r>
                <a:rPr lang="en-US" sz="1835" u="none" strike="noStrike" spc="-36">
                  <a:solidFill>
                    <a:srgbClr val="343A40"/>
                  </a:solidFill>
                  <a:latin typeface="Poppins"/>
                  <a:ea typeface="Poppins"/>
                  <a:cs typeface="Poppins"/>
                  <a:sym typeface="Poppins"/>
                </a:rPr>
                <a:t> • A $200 surprise gift per family to help with additional expenses or savings</a:t>
              </a:r>
            </a:p>
            <a:p>
              <a:pPr marL="0" lvl="0" indent="0" algn="l">
                <a:lnSpc>
                  <a:spcPts val="2385"/>
                </a:lnSpc>
              </a:pPr>
              <a:endParaRPr lang="en-US" sz="1835" u="none" strike="noStrike" spc="-36">
                <a:solidFill>
                  <a:srgbClr val="343A40"/>
                </a:solidFill>
                <a:latin typeface="Poppins"/>
                <a:ea typeface="Poppins"/>
                <a:cs typeface="Poppins"/>
                <a:sym typeface="Poppins"/>
              </a:endParaRPr>
            </a:p>
            <a:p>
              <a:pPr marL="0" lvl="0" indent="0" algn="l">
                <a:lnSpc>
                  <a:spcPts val="2385"/>
                </a:lnSpc>
              </a:pPr>
              <a:r>
                <a:rPr lang="en-US" sz="1835" b="1" u="none" strike="noStrike" spc="-36">
                  <a:solidFill>
                    <a:srgbClr val="343A40"/>
                  </a:solidFill>
                  <a:latin typeface="Poppins Bold"/>
                  <a:ea typeface="Poppins Bold"/>
                  <a:cs typeface="Poppins Bold"/>
                  <a:sym typeface="Poppins Bold"/>
                </a:rPr>
                <a:t>Goal</a:t>
              </a:r>
            </a:p>
            <a:p>
              <a:pPr marL="0" lvl="0" indent="0" algn="l">
                <a:lnSpc>
                  <a:spcPts val="2385"/>
                </a:lnSpc>
              </a:pPr>
              <a:r>
                <a:rPr lang="en-US" sz="1835" u="none" strike="noStrike" spc="-36">
                  <a:solidFill>
                    <a:srgbClr val="343A40"/>
                  </a:solidFill>
                  <a:latin typeface="Poppins"/>
                  <a:ea typeface="Poppins"/>
                  <a:cs typeface="Poppins"/>
                  <a:sym typeface="Poppins"/>
                </a:rPr>
                <a:t>Support 5 families</a:t>
              </a:r>
            </a:p>
            <a:p>
              <a:pPr marL="0" lvl="0" indent="0" algn="l">
                <a:lnSpc>
                  <a:spcPts val="2385"/>
                </a:lnSpc>
              </a:pPr>
              <a:endParaRPr lang="en-US" sz="1835" u="none" strike="noStrike" spc="-36">
                <a:solidFill>
                  <a:srgbClr val="343A40"/>
                </a:solidFill>
                <a:latin typeface="Poppins"/>
                <a:ea typeface="Poppins"/>
                <a:cs typeface="Poppins"/>
                <a:sym typeface="Poppins"/>
              </a:endParaRPr>
            </a:p>
            <a:p>
              <a:pPr marL="0" lvl="0" indent="0" algn="l">
                <a:lnSpc>
                  <a:spcPts val="2385"/>
                </a:lnSpc>
              </a:pPr>
              <a:r>
                <a:rPr lang="en-US" sz="1835" b="1" u="none" strike="noStrike" spc="-36">
                  <a:solidFill>
                    <a:srgbClr val="343A40"/>
                  </a:solidFill>
                  <a:latin typeface="Poppins Bold"/>
                  <a:ea typeface="Poppins Bold"/>
                  <a:cs typeface="Poppins Bold"/>
                  <a:sym typeface="Poppins Bold"/>
                </a:rPr>
                <a:t>Estimated Cost</a:t>
              </a:r>
            </a:p>
            <a:p>
              <a:pPr marL="0" lvl="0" indent="0" algn="l">
                <a:lnSpc>
                  <a:spcPts val="2385"/>
                </a:lnSpc>
              </a:pPr>
              <a:r>
                <a:rPr lang="en-US" sz="1835" u="none" strike="noStrike" spc="-36">
                  <a:solidFill>
                    <a:srgbClr val="343A40"/>
                  </a:solidFill>
                  <a:latin typeface="Poppins"/>
                  <a:ea typeface="Poppins"/>
                  <a:cs typeface="Poppins"/>
                  <a:sym typeface="Poppins"/>
                </a:rPr>
                <a:t>$6k USD</a:t>
              </a:r>
            </a:p>
            <a:p>
              <a:pPr marL="0" lvl="0" indent="0" algn="l">
                <a:lnSpc>
                  <a:spcPts val="2385"/>
                </a:lnSpc>
              </a:pPr>
              <a:endParaRPr lang="en-US" sz="1835" u="none" strike="noStrike" spc="-36">
                <a:solidFill>
                  <a:srgbClr val="343A40"/>
                </a:solidFill>
                <a:latin typeface="Poppins"/>
                <a:ea typeface="Poppins"/>
                <a:cs typeface="Poppins"/>
                <a:sym typeface="Poppins"/>
              </a:endParaRPr>
            </a:p>
          </p:txBody>
        </p:sp>
        <p:sp>
          <p:nvSpPr>
            <p:cNvPr id="4" name="TextBox 4"/>
            <p:cNvSpPr txBox="1"/>
            <p:nvPr/>
          </p:nvSpPr>
          <p:spPr>
            <a:xfrm>
              <a:off x="0" y="142875"/>
              <a:ext cx="11468225" cy="2541536"/>
            </a:xfrm>
            <a:prstGeom prst="rect">
              <a:avLst/>
            </a:prstGeom>
          </p:spPr>
          <p:txBody>
            <a:bodyPr lIns="0" tIns="0" rIns="0" bIns="0" rtlCol="0" anchor="t">
              <a:spAutoFit/>
            </a:bodyPr>
            <a:lstStyle/>
            <a:p>
              <a:pPr marL="0" lvl="0" indent="0" algn="l">
                <a:lnSpc>
                  <a:spcPts val="7264"/>
                </a:lnSpc>
                <a:spcBef>
                  <a:spcPct val="0"/>
                </a:spcBef>
              </a:pPr>
              <a:r>
                <a:rPr lang="en-US" sz="7264" u="none" strike="noStrike" spc="-145">
                  <a:solidFill>
                    <a:srgbClr val="1A2E57"/>
                  </a:solidFill>
                  <a:latin typeface="League Spartan"/>
                  <a:ea typeface="League Spartan"/>
                  <a:cs typeface="League Spartan"/>
                  <a:sym typeface="League Spartan"/>
                </a:rPr>
                <a:t>Back-to-School Shopping</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007BFF"/>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8808918" y="474143"/>
            <a:ext cx="3230682" cy="721995"/>
          </a:xfrm>
          <a:prstGeom prst="rect">
            <a:avLst/>
          </a:prstGeom>
        </p:spPr>
        <p:txBody>
          <a:bodyPr wrap="square" lIns="0" tIns="0" rIns="0" bIns="0" rtlCol="0" anchor="t">
            <a:spAutoFit/>
          </a:bodyPr>
          <a:lstStyle/>
          <a:p>
            <a:pPr algn="ctr">
              <a:lnSpc>
                <a:spcPts val="5880"/>
              </a:lnSpc>
            </a:pPr>
            <a:r>
              <a:rPr lang="en-US" sz="4200" dirty="0">
                <a:solidFill>
                  <a:srgbClr val="FFD700"/>
                </a:solidFill>
                <a:latin typeface="League Spartan"/>
                <a:ea typeface="League Spartan"/>
                <a:cs typeface="League Spartan"/>
                <a:sym typeface="League Spartan"/>
              </a:rPr>
              <a:t>July 2026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8810532" y="1480675"/>
            <a:ext cx="8337270" cy="7592552"/>
            <a:chOff x="0" y="0"/>
            <a:chExt cx="11116360" cy="10123403"/>
          </a:xfrm>
        </p:grpSpPr>
        <p:sp>
          <p:nvSpPr>
            <p:cNvPr id="3" name="TextBox 3"/>
            <p:cNvSpPr txBox="1"/>
            <p:nvPr/>
          </p:nvSpPr>
          <p:spPr>
            <a:xfrm>
              <a:off x="0" y="1674860"/>
              <a:ext cx="11116360" cy="8448543"/>
            </a:xfrm>
            <a:prstGeom prst="rect">
              <a:avLst/>
            </a:prstGeom>
          </p:spPr>
          <p:txBody>
            <a:bodyPr lIns="0" tIns="0" rIns="0" bIns="0" rtlCol="0" anchor="t">
              <a:spAutoFit/>
            </a:bodyPr>
            <a:lstStyle/>
            <a:p>
              <a:pPr marL="0" lvl="0" indent="0" algn="l">
                <a:lnSpc>
                  <a:spcPts val="2691"/>
                </a:lnSpc>
              </a:pPr>
              <a:r>
                <a:rPr lang="en-US" sz="2070" spc="-41">
                  <a:solidFill>
                    <a:srgbClr val="1A2E57"/>
                  </a:solidFill>
                  <a:latin typeface="Poppins"/>
                  <a:ea typeface="Poppins"/>
                  <a:cs typeface="Poppins"/>
                  <a:sym typeface="Poppins"/>
                </a:rPr>
                <a:t>Plenteemore will </a:t>
              </a:r>
              <a:r>
                <a:rPr lang="en-US" sz="2070" u="none" strike="noStrike" spc="-41">
                  <a:solidFill>
                    <a:srgbClr val="1A2E57"/>
                  </a:solidFill>
                  <a:latin typeface="Poppins"/>
                  <a:ea typeface="Poppins"/>
                  <a:cs typeface="Poppins"/>
                  <a:sym typeface="Poppins"/>
                </a:rPr>
                <a:t>host a joyful celebration for children with birthdays in August, creating cherished memories through cake, games, and community fun, uniting families in shared happiness. Each child brings their mom and siblings for a free, fun day designed to create memories without financial stress.</a:t>
              </a:r>
            </a:p>
            <a:p>
              <a:pPr marL="0" lvl="0" indent="0" algn="l">
                <a:lnSpc>
                  <a:spcPts val="2691"/>
                </a:lnSpc>
              </a:pPr>
              <a:endParaRPr lang="en-US" sz="2070" u="none" strike="noStrike" spc="-41">
                <a:solidFill>
                  <a:srgbClr val="1A2E57"/>
                </a:solidFill>
                <a:latin typeface="Poppins"/>
                <a:ea typeface="Poppins"/>
                <a:cs typeface="Poppins"/>
                <a:sym typeface="Poppins"/>
              </a:endParaRPr>
            </a:p>
            <a:p>
              <a:pPr marL="0" lvl="0" indent="0" algn="l">
                <a:lnSpc>
                  <a:spcPts val="2691"/>
                </a:lnSpc>
              </a:pPr>
              <a:r>
                <a:rPr lang="en-US" sz="2070" b="1" u="none" strike="noStrike" spc="-41">
                  <a:solidFill>
                    <a:srgbClr val="1A2E57"/>
                  </a:solidFill>
                  <a:latin typeface="Poppins Bold"/>
                  <a:ea typeface="Poppins Bold"/>
                  <a:cs typeface="Poppins Bold"/>
                  <a:sym typeface="Poppins Bold"/>
                </a:rPr>
                <a:t>What We Provide</a:t>
              </a:r>
            </a:p>
            <a:p>
              <a:pPr marL="446979" lvl="1" indent="-223490" algn="l">
                <a:lnSpc>
                  <a:spcPts val="2691"/>
                </a:lnSpc>
                <a:buFont typeface="Arial"/>
                <a:buChar char="•"/>
              </a:pPr>
              <a:r>
                <a:rPr lang="en-US" sz="2070" u="none" strike="noStrike" spc="-41">
                  <a:solidFill>
                    <a:srgbClr val="1A2E57"/>
                  </a:solidFill>
                  <a:latin typeface="Poppins"/>
                  <a:ea typeface="Poppins"/>
                  <a:cs typeface="Poppins"/>
                  <a:sym typeface="Poppins"/>
                </a:rPr>
                <a:t>Venue</a:t>
              </a:r>
            </a:p>
            <a:p>
              <a:pPr marL="446979" lvl="1" indent="-223490" algn="l">
                <a:lnSpc>
                  <a:spcPts val="2691"/>
                </a:lnSpc>
                <a:buFont typeface="Arial"/>
                <a:buChar char="•"/>
              </a:pPr>
              <a:r>
                <a:rPr lang="en-US" sz="2070" u="none" strike="noStrike" spc="-41">
                  <a:solidFill>
                    <a:srgbClr val="1A2E57"/>
                  </a:solidFill>
                  <a:latin typeface="Poppins"/>
                  <a:ea typeface="Poppins"/>
                  <a:cs typeface="Poppins"/>
                  <a:sym typeface="Poppins"/>
                </a:rPr>
                <a:t>Food trucks</a:t>
              </a:r>
            </a:p>
            <a:p>
              <a:pPr marL="446979" lvl="1" indent="-223490" algn="l">
                <a:lnSpc>
                  <a:spcPts val="2691"/>
                </a:lnSpc>
                <a:buFont typeface="Arial"/>
                <a:buChar char="•"/>
              </a:pPr>
              <a:r>
                <a:rPr lang="en-US" sz="2070" u="none" strike="noStrike" spc="-41">
                  <a:solidFill>
                    <a:srgbClr val="1A2E57"/>
                  </a:solidFill>
                  <a:latin typeface="Poppins"/>
                  <a:ea typeface="Poppins"/>
                  <a:cs typeface="Poppins"/>
                  <a:sym typeface="Poppins"/>
                </a:rPr>
                <a:t> Kid-friendly entertainment (face painting, games, DJ, etc.)</a:t>
              </a:r>
            </a:p>
            <a:p>
              <a:pPr marL="446979" lvl="1" indent="-223490" algn="l">
                <a:lnSpc>
                  <a:spcPts val="2691"/>
                </a:lnSpc>
                <a:buFont typeface="Arial"/>
                <a:buChar char="•"/>
              </a:pPr>
              <a:r>
                <a:rPr lang="en-US" sz="2070" u="none" strike="noStrike" spc="-41">
                  <a:solidFill>
                    <a:srgbClr val="1A2E57"/>
                  </a:solidFill>
                  <a:latin typeface="Poppins"/>
                  <a:ea typeface="Poppins"/>
                  <a:cs typeface="Poppins"/>
                  <a:sym typeface="Poppins"/>
                </a:rPr>
                <a:t> Gift bags for the birthday children</a:t>
              </a:r>
            </a:p>
            <a:p>
              <a:pPr marL="446979" lvl="1" indent="-223490" algn="l">
                <a:lnSpc>
                  <a:spcPts val="2691"/>
                </a:lnSpc>
                <a:buFont typeface="Arial"/>
                <a:buChar char="•"/>
              </a:pPr>
              <a:r>
                <a:rPr lang="en-US" sz="2070" u="none" strike="noStrike" spc="-41">
                  <a:solidFill>
                    <a:srgbClr val="1A2E57"/>
                  </a:solidFill>
                  <a:latin typeface="Poppins"/>
                  <a:ea typeface="Poppins"/>
                  <a:cs typeface="Poppins"/>
                  <a:sym typeface="Poppins"/>
                </a:rPr>
                <a:t> Goodie bags for all kids in attendance</a:t>
              </a:r>
            </a:p>
            <a:p>
              <a:pPr marL="0" lvl="0" indent="0" algn="l">
                <a:lnSpc>
                  <a:spcPts val="2691"/>
                </a:lnSpc>
              </a:pPr>
              <a:endParaRPr lang="en-US" sz="2070" u="none" strike="noStrike" spc="-41">
                <a:solidFill>
                  <a:srgbClr val="1A2E57"/>
                </a:solidFill>
                <a:latin typeface="Poppins"/>
                <a:ea typeface="Poppins"/>
                <a:cs typeface="Poppins"/>
                <a:sym typeface="Poppins"/>
              </a:endParaRPr>
            </a:p>
            <a:p>
              <a:pPr marL="0" lvl="0" indent="0" algn="l">
                <a:lnSpc>
                  <a:spcPts val="2691"/>
                </a:lnSpc>
              </a:pPr>
              <a:r>
                <a:rPr lang="en-US" sz="2070" b="1" u="none" strike="noStrike" spc="-41">
                  <a:solidFill>
                    <a:srgbClr val="1A2E57"/>
                  </a:solidFill>
                  <a:latin typeface="Poppins Bold"/>
                  <a:ea typeface="Poppins Bold"/>
                  <a:cs typeface="Poppins Bold"/>
                  <a:sym typeface="Poppins Bold"/>
                </a:rPr>
                <a:t>Goal</a:t>
              </a:r>
            </a:p>
            <a:p>
              <a:pPr marL="0" lvl="0" indent="0" algn="l">
                <a:lnSpc>
                  <a:spcPts val="2691"/>
                </a:lnSpc>
              </a:pPr>
              <a:r>
                <a:rPr lang="en-US" sz="2070" u="none" strike="noStrike" spc="-41">
                  <a:solidFill>
                    <a:srgbClr val="1A2E57"/>
                  </a:solidFill>
                  <a:latin typeface="Poppins"/>
                  <a:ea typeface="Poppins"/>
                  <a:cs typeface="Poppins"/>
                  <a:sym typeface="Poppins"/>
                </a:rPr>
                <a:t>Celebrate 10 children with a cost-free birthday experience for their families.</a:t>
              </a:r>
            </a:p>
            <a:p>
              <a:pPr marL="0" lvl="0" indent="0" algn="l">
                <a:lnSpc>
                  <a:spcPts val="2691"/>
                </a:lnSpc>
              </a:pPr>
              <a:endParaRPr lang="en-US" sz="2070" u="none" strike="noStrike" spc="-41">
                <a:solidFill>
                  <a:srgbClr val="1A2E57"/>
                </a:solidFill>
                <a:latin typeface="Poppins"/>
                <a:ea typeface="Poppins"/>
                <a:cs typeface="Poppins"/>
                <a:sym typeface="Poppins"/>
              </a:endParaRPr>
            </a:p>
            <a:p>
              <a:pPr marL="0" lvl="0" indent="0" algn="l">
                <a:lnSpc>
                  <a:spcPts val="2691"/>
                </a:lnSpc>
              </a:pPr>
              <a:r>
                <a:rPr lang="en-US" sz="2070" b="1" u="none" strike="noStrike" spc="-41">
                  <a:solidFill>
                    <a:srgbClr val="1A2E57"/>
                  </a:solidFill>
                  <a:latin typeface="Poppins Bold"/>
                  <a:ea typeface="Poppins Bold"/>
                  <a:cs typeface="Poppins Bold"/>
                  <a:sym typeface="Poppins Bold"/>
                </a:rPr>
                <a:t>Estimated Cost</a:t>
              </a:r>
            </a:p>
            <a:p>
              <a:pPr marL="0" lvl="0" indent="0" algn="l">
                <a:lnSpc>
                  <a:spcPts val="2691"/>
                </a:lnSpc>
              </a:pPr>
              <a:r>
                <a:rPr lang="en-US" sz="2070" u="none" strike="noStrike" spc="-41">
                  <a:solidFill>
                    <a:srgbClr val="1A2E57"/>
                  </a:solidFill>
                  <a:latin typeface="Poppins"/>
                  <a:ea typeface="Poppins"/>
                  <a:cs typeface="Poppins"/>
                  <a:sym typeface="Poppins"/>
                </a:rPr>
                <a:t>$2.5K</a:t>
              </a:r>
            </a:p>
          </p:txBody>
        </p:sp>
        <p:sp>
          <p:nvSpPr>
            <p:cNvPr id="4" name="TextBox 4"/>
            <p:cNvSpPr txBox="1"/>
            <p:nvPr/>
          </p:nvSpPr>
          <p:spPr>
            <a:xfrm>
              <a:off x="0" y="152400"/>
              <a:ext cx="11116360" cy="1509436"/>
            </a:xfrm>
            <a:prstGeom prst="rect">
              <a:avLst/>
            </a:prstGeom>
          </p:spPr>
          <p:txBody>
            <a:bodyPr lIns="0" tIns="0" rIns="0" bIns="0" rtlCol="0" anchor="t">
              <a:spAutoFit/>
            </a:bodyPr>
            <a:lstStyle/>
            <a:p>
              <a:pPr marL="0" lvl="0" indent="0" algn="l">
                <a:lnSpc>
                  <a:spcPts val="8194"/>
                </a:lnSpc>
                <a:spcBef>
                  <a:spcPct val="0"/>
                </a:spcBef>
              </a:pPr>
              <a:r>
                <a:rPr lang="en-US" sz="8194" u="none" strike="noStrike" spc="-163">
                  <a:solidFill>
                    <a:srgbClr val="1A2E57"/>
                  </a:solidFill>
                  <a:latin typeface="League Spartan"/>
                  <a:ea typeface="League Spartan"/>
                  <a:cs typeface="League Spartan"/>
                  <a:sym typeface="League Spartan"/>
                </a:rPr>
                <a:t>Birthday Bash</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8810532" y="480500"/>
            <a:ext cx="3798391" cy="721995"/>
          </a:xfrm>
          <a:prstGeom prst="rect">
            <a:avLst/>
          </a:prstGeom>
        </p:spPr>
        <p:txBody>
          <a:bodyPr lIns="0" tIns="0" rIns="0" bIns="0" rtlCol="0" anchor="t">
            <a:spAutoFit/>
          </a:bodyPr>
          <a:lstStyle/>
          <a:p>
            <a:pPr algn="ctr">
              <a:lnSpc>
                <a:spcPts val="5880"/>
              </a:lnSpc>
            </a:pPr>
            <a:r>
              <a:rPr lang="en-US" sz="4200">
                <a:solidFill>
                  <a:srgbClr val="FFD700"/>
                </a:solidFill>
                <a:latin typeface="League Spartan"/>
                <a:ea typeface="League Spartan"/>
                <a:cs typeface="League Spartan"/>
                <a:sym typeface="League Spartan"/>
              </a:rPr>
              <a:t>August 2026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8833098" y="1300996"/>
            <a:ext cx="8539872" cy="8993052"/>
            <a:chOff x="0" y="0"/>
            <a:chExt cx="11386496" cy="11990736"/>
          </a:xfrm>
        </p:grpSpPr>
        <p:sp>
          <p:nvSpPr>
            <p:cNvPr id="3" name="TextBox 3"/>
            <p:cNvSpPr txBox="1"/>
            <p:nvPr/>
          </p:nvSpPr>
          <p:spPr>
            <a:xfrm>
              <a:off x="0" y="2918429"/>
              <a:ext cx="11386496" cy="9072307"/>
            </a:xfrm>
            <a:prstGeom prst="rect">
              <a:avLst/>
            </a:prstGeom>
          </p:spPr>
          <p:txBody>
            <a:bodyPr lIns="0" tIns="0" rIns="0" bIns="0" rtlCol="0" anchor="t">
              <a:spAutoFit/>
            </a:bodyPr>
            <a:lstStyle/>
            <a:p>
              <a:pPr marL="0" lvl="0" indent="0" algn="l">
                <a:lnSpc>
                  <a:spcPts val="2578"/>
                </a:lnSpc>
              </a:pPr>
              <a:r>
                <a:rPr lang="en-US" sz="1983" spc="-39">
                  <a:solidFill>
                    <a:srgbClr val="1A2E57"/>
                  </a:solidFill>
                  <a:latin typeface="Poppins"/>
                  <a:ea typeface="Poppins"/>
                  <a:cs typeface="Poppins"/>
                  <a:sym typeface="Poppins"/>
                </a:rPr>
                <a:t>We prepar</a:t>
              </a:r>
              <a:r>
                <a:rPr lang="en-US" sz="1983" u="none" strike="noStrike" spc="-39">
                  <a:solidFill>
                    <a:srgbClr val="1A2E57"/>
                  </a:solidFill>
                  <a:latin typeface="Poppins"/>
                  <a:ea typeface="Poppins"/>
                  <a:cs typeface="Poppins"/>
                  <a:sym typeface="Poppins"/>
                </a:rPr>
                <a:t>e and deliver fully cooked Thanksgiving meals directly to 15 families so families can enjoy the holiday at home without the financial or emotional pressure. These meals give families comfort, joy, and a meaningful sense of relief during one of the most expensive times of the year.</a:t>
              </a:r>
            </a:p>
            <a:p>
              <a:pPr marL="0" lvl="0" indent="0" algn="l">
                <a:lnSpc>
                  <a:spcPts val="2578"/>
                </a:lnSpc>
              </a:pPr>
              <a:endParaRPr lang="en-US" sz="1983" u="none" strike="noStrike" spc="-39">
                <a:solidFill>
                  <a:srgbClr val="1A2E57"/>
                </a:solidFill>
                <a:latin typeface="Poppins"/>
                <a:ea typeface="Poppins"/>
                <a:cs typeface="Poppins"/>
                <a:sym typeface="Poppins"/>
              </a:endParaRPr>
            </a:p>
            <a:p>
              <a:pPr marL="0" lvl="0" indent="0" algn="l">
                <a:lnSpc>
                  <a:spcPts val="2578"/>
                </a:lnSpc>
              </a:pPr>
              <a:r>
                <a:rPr lang="en-US" sz="1983" b="1" u="none" strike="noStrike" spc="-39">
                  <a:solidFill>
                    <a:srgbClr val="1A2E57"/>
                  </a:solidFill>
                  <a:latin typeface="Poppins Bold"/>
                  <a:ea typeface="Poppins Bold"/>
                  <a:cs typeface="Poppins Bold"/>
                  <a:sym typeface="Poppins Bold"/>
                </a:rPr>
                <a:t>What We Provide</a:t>
              </a:r>
            </a:p>
            <a:p>
              <a:pPr marL="0" lvl="0" indent="0" algn="l">
                <a:lnSpc>
                  <a:spcPts val="2578"/>
                </a:lnSpc>
              </a:pPr>
              <a:r>
                <a:rPr lang="en-US" sz="1983" u="none" strike="noStrike" spc="-39">
                  <a:solidFill>
                    <a:srgbClr val="1A2E57"/>
                  </a:solidFill>
                  <a:latin typeface="Poppins"/>
                  <a:ea typeface="Poppins"/>
                  <a:cs typeface="Poppins"/>
                  <a:sym typeface="Poppins"/>
                </a:rPr>
                <a:t>• Fully cooked Thanksgiving dinner for a family (entrée, sides, bread)</a:t>
              </a:r>
            </a:p>
            <a:p>
              <a:pPr marL="0" lvl="0" indent="0" algn="l">
                <a:lnSpc>
                  <a:spcPts val="2578"/>
                </a:lnSpc>
              </a:pPr>
              <a:r>
                <a:rPr lang="en-US" sz="1983" u="none" strike="noStrike" spc="-39">
                  <a:solidFill>
                    <a:srgbClr val="1A2E57"/>
                  </a:solidFill>
                  <a:latin typeface="Poppins"/>
                  <a:ea typeface="Poppins"/>
                  <a:cs typeface="Poppins"/>
                  <a:sym typeface="Poppins"/>
                </a:rPr>
                <a:t> • Beverages</a:t>
              </a:r>
            </a:p>
            <a:p>
              <a:pPr marL="0" lvl="0" indent="0" algn="l">
                <a:lnSpc>
                  <a:spcPts val="2578"/>
                </a:lnSpc>
              </a:pPr>
              <a:r>
                <a:rPr lang="en-US" sz="1983" u="none" strike="noStrike" spc="-39">
                  <a:solidFill>
                    <a:srgbClr val="1A2E57"/>
                  </a:solidFill>
                  <a:latin typeface="Poppins"/>
                  <a:ea typeface="Poppins"/>
                  <a:cs typeface="Poppins"/>
                  <a:sym typeface="Poppins"/>
                </a:rPr>
                <a:t> • A bouquet of flowers for each mom</a:t>
              </a:r>
            </a:p>
            <a:p>
              <a:pPr marL="0" lvl="0" indent="0" algn="l">
                <a:lnSpc>
                  <a:spcPts val="2578"/>
                </a:lnSpc>
              </a:pPr>
              <a:r>
                <a:rPr lang="en-US" sz="1983" u="none" strike="noStrike" spc="-39">
                  <a:solidFill>
                    <a:srgbClr val="1A2E57"/>
                  </a:solidFill>
                  <a:latin typeface="Poppins"/>
                  <a:ea typeface="Poppins"/>
                  <a:cs typeface="Poppins"/>
                  <a:sym typeface="Poppins"/>
                </a:rPr>
                <a:t> • A bottle of wine for each mom</a:t>
              </a:r>
            </a:p>
            <a:p>
              <a:pPr marL="0" lvl="0" indent="0" algn="l">
                <a:lnSpc>
                  <a:spcPts val="2578"/>
                </a:lnSpc>
              </a:pPr>
              <a:r>
                <a:rPr lang="en-US" sz="1983" u="none" strike="noStrike" spc="-39">
                  <a:solidFill>
                    <a:srgbClr val="1A2E57"/>
                  </a:solidFill>
                  <a:latin typeface="Poppins"/>
                  <a:ea typeface="Poppins"/>
                  <a:cs typeface="Poppins"/>
                  <a:sym typeface="Poppins"/>
                </a:rPr>
                <a:t> • Trays and packaging</a:t>
              </a:r>
            </a:p>
            <a:p>
              <a:pPr marL="0" lvl="0" indent="0" algn="l">
                <a:lnSpc>
                  <a:spcPts val="2578"/>
                </a:lnSpc>
              </a:pPr>
              <a:r>
                <a:rPr lang="en-US" sz="1983" u="none" strike="noStrike" spc="-39">
                  <a:solidFill>
                    <a:srgbClr val="1A2E57"/>
                  </a:solidFill>
                  <a:latin typeface="Poppins"/>
                  <a:ea typeface="Poppins"/>
                  <a:cs typeface="Poppins"/>
                  <a:sym typeface="Poppins"/>
                </a:rPr>
                <a:t> • Direct doorstep delivery</a:t>
              </a:r>
            </a:p>
            <a:p>
              <a:pPr marL="0" lvl="0" indent="0" algn="l">
                <a:lnSpc>
                  <a:spcPts val="2578"/>
                </a:lnSpc>
              </a:pPr>
              <a:endParaRPr lang="en-US" sz="1983" u="none" strike="noStrike" spc="-39">
                <a:solidFill>
                  <a:srgbClr val="1A2E57"/>
                </a:solidFill>
                <a:latin typeface="Poppins"/>
                <a:ea typeface="Poppins"/>
                <a:cs typeface="Poppins"/>
                <a:sym typeface="Poppins"/>
              </a:endParaRPr>
            </a:p>
            <a:p>
              <a:pPr marL="0" lvl="0" indent="0" algn="l">
                <a:lnSpc>
                  <a:spcPts val="2578"/>
                </a:lnSpc>
              </a:pPr>
              <a:r>
                <a:rPr lang="en-US" sz="1983" b="1" u="none" strike="noStrike" spc="-39">
                  <a:solidFill>
                    <a:srgbClr val="1A2E57"/>
                  </a:solidFill>
                  <a:latin typeface="Poppins Bold"/>
                  <a:ea typeface="Poppins Bold"/>
                  <a:cs typeface="Poppins Bold"/>
                  <a:sym typeface="Poppins Bold"/>
                </a:rPr>
                <a:t>Goal</a:t>
              </a:r>
            </a:p>
            <a:p>
              <a:pPr marL="0" lvl="0" indent="0" algn="l">
                <a:lnSpc>
                  <a:spcPts val="2578"/>
                </a:lnSpc>
              </a:pPr>
              <a:r>
                <a:rPr lang="en-US" sz="1983" u="none" strike="noStrike" spc="-39">
                  <a:solidFill>
                    <a:srgbClr val="1A2E57"/>
                  </a:solidFill>
                  <a:latin typeface="Poppins"/>
                  <a:ea typeface="Poppins"/>
                  <a:cs typeface="Poppins"/>
                  <a:sym typeface="Poppins"/>
                </a:rPr>
                <a:t>Serve 15 families.</a:t>
              </a:r>
            </a:p>
            <a:p>
              <a:pPr marL="0" lvl="0" indent="0" algn="l">
                <a:lnSpc>
                  <a:spcPts val="2578"/>
                </a:lnSpc>
              </a:pPr>
              <a:endParaRPr lang="en-US" sz="1983" u="none" strike="noStrike" spc="-39">
                <a:solidFill>
                  <a:srgbClr val="1A2E57"/>
                </a:solidFill>
                <a:latin typeface="Poppins"/>
                <a:ea typeface="Poppins"/>
                <a:cs typeface="Poppins"/>
                <a:sym typeface="Poppins"/>
              </a:endParaRPr>
            </a:p>
            <a:p>
              <a:pPr marL="0" lvl="0" indent="0" algn="l">
                <a:lnSpc>
                  <a:spcPts val="2578"/>
                </a:lnSpc>
              </a:pPr>
              <a:r>
                <a:rPr lang="en-US" sz="1983" b="1" u="none" strike="noStrike" spc="-39">
                  <a:solidFill>
                    <a:srgbClr val="1A2E57"/>
                  </a:solidFill>
                  <a:latin typeface="Poppins Bold"/>
                  <a:ea typeface="Poppins Bold"/>
                  <a:cs typeface="Poppins Bold"/>
                  <a:sym typeface="Poppins Bold"/>
                </a:rPr>
                <a:t>Estimated Cost</a:t>
              </a:r>
            </a:p>
            <a:p>
              <a:pPr marL="0" lvl="0" indent="0" algn="l">
                <a:lnSpc>
                  <a:spcPts val="2578"/>
                </a:lnSpc>
              </a:pPr>
              <a:r>
                <a:rPr lang="en-US" sz="1983" u="none" strike="noStrike" spc="-39">
                  <a:solidFill>
                    <a:srgbClr val="1A2E57"/>
                  </a:solidFill>
                  <a:latin typeface="Poppins"/>
                  <a:ea typeface="Poppins"/>
                  <a:cs typeface="Poppins"/>
                  <a:sym typeface="Poppins"/>
                </a:rPr>
                <a:t>$3K</a:t>
              </a:r>
            </a:p>
            <a:p>
              <a:pPr marL="0" lvl="0" indent="0" algn="l">
                <a:lnSpc>
                  <a:spcPts val="2578"/>
                </a:lnSpc>
              </a:pPr>
              <a:r>
                <a:rPr lang="en-US" sz="1983" u="none" strike="noStrike" spc="-39">
                  <a:solidFill>
                    <a:srgbClr val="1A2E57"/>
                  </a:solidFill>
                  <a:latin typeface="Poppins"/>
                  <a:ea typeface="Poppins"/>
                  <a:cs typeface="Poppins"/>
                  <a:sym typeface="Poppins"/>
                </a:rPr>
                <a:t> </a:t>
              </a:r>
            </a:p>
            <a:p>
              <a:pPr marL="0" lvl="0" indent="0" algn="l">
                <a:lnSpc>
                  <a:spcPts val="2578"/>
                </a:lnSpc>
              </a:pPr>
              <a:endParaRPr lang="en-US" sz="1983" u="none" strike="noStrike" spc="-39">
                <a:solidFill>
                  <a:srgbClr val="1A2E57"/>
                </a:solidFill>
                <a:latin typeface="Poppins"/>
                <a:ea typeface="Poppins"/>
                <a:cs typeface="Poppins"/>
                <a:sym typeface="Poppins"/>
              </a:endParaRPr>
            </a:p>
          </p:txBody>
        </p:sp>
        <p:sp>
          <p:nvSpPr>
            <p:cNvPr id="4" name="TextBox 4"/>
            <p:cNvSpPr txBox="1"/>
            <p:nvPr/>
          </p:nvSpPr>
          <p:spPr>
            <a:xfrm>
              <a:off x="0" y="152400"/>
              <a:ext cx="11386496" cy="2755141"/>
            </a:xfrm>
            <a:prstGeom prst="rect">
              <a:avLst/>
            </a:prstGeom>
          </p:spPr>
          <p:txBody>
            <a:bodyPr lIns="0" tIns="0" rIns="0" bIns="0" rtlCol="0" anchor="t">
              <a:spAutoFit/>
            </a:bodyPr>
            <a:lstStyle/>
            <a:p>
              <a:pPr algn="l">
                <a:lnSpc>
                  <a:spcPts val="7852"/>
                </a:lnSpc>
              </a:pPr>
              <a:r>
                <a:rPr lang="en-US" sz="7852" spc="-157">
                  <a:solidFill>
                    <a:srgbClr val="1A2E57"/>
                  </a:solidFill>
                  <a:latin typeface="League Spartan"/>
                  <a:ea typeface="League Spartan"/>
                  <a:cs typeface="League Spartan"/>
                  <a:sym typeface="League Spartan"/>
                </a:rPr>
                <a:t>Thanksgiving</a:t>
              </a:r>
            </a:p>
            <a:p>
              <a:pPr marL="0" lvl="0" indent="0" algn="l">
                <a:lnSpc>
                  <a:spcPts val="7852"/>
                </a:lnSpc>
                <a:spcBef>
                  <a:spcPct val="0"/>
                </a:spcBef>
              </a:pPr>
              <a:r>
                <a:rPr lang="en-US" sz="7852" spc="-157">
                  <a:solidFill>
                    <a:srgbClr val="1A2E57"/>
                  </a:solidFill>
                  <a:latin typeface="League Spartan"/>
                  <a:ea typeface="League Spartan"/>
                  <a:cs typeface="League Spartan"/>
                  <a:sym typeface="League Spartan"/>
                </a:rPr>
                <a:t>Meal Delivery</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007BFF"/>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8833098" y="440738"/>
            <a:ext cx="4730502" cy="721995"/>
          </a:xfrm>
          <a:prstGeom prst="rect">
            <a:avLst/>
          </a:prstGeom>
        </p:spPr>
        <p:txBody>
          <a:bodyPr wrap="square" lIns="0" tIns="0" rIns="0" bIns="0" rtlCol="0" anchor="t">
            <a:spAutoFit/>
          </a:bodyPr>
          <a:lstStyle/>
          <a:p>
            <a:pPr algn="ctr">
              <a:lnSpc>
                <a:spcPts val="5880"/>
              </a:lnSpc>
            </a:pPr>
            <a:r>
              <a:rPr lang="en-US" sz="4200" dirty="0">
                <a:solidFill>
                  <a:srgbClr val="FFD700"/>
                </a:solidFill>
                <a:latin typeface="League Spartan"/>
                <a:ea typeface="League Spartan"/>
                <a:cs typeface="League Spartan"/>
                <a:sym typeface="League Spartan"/>
              </a:rPr>
              <a:t>November 2026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717012" y="2212935"/>
            <a:ext cx="6886575" cy="4907282"/>
            <a:chOff x="0" y="0"/>
            <a:chExt cx="9182100" cy="6543042"/>
          </a:xfrm>
        </p:grpSpPr>
        <p:sp>
          <p:nvSpPr>
            <p:cNvPr id="3" name="TextBox 3"/>
            <p:cNvSpPr txBox="1"/>
            <p:nvPr/>
          </p:nvSpPr>
          <p:spPr>
            <a:xfrm>
              <a:off x="0" y="6015357"/>
              <a:ext cx="9182100" cy="527685"/>
            </a:xfrm>
            <a:prstGeom prst="rect">
              <a:avLst/>
            </a:prstGeom>
          </p:spPr>
          <p:txBody>
            <a:bodyPr lIns="0" tIns="0" rIns="0" bIns="0" rtlCol="0" anchor="t">
              <a:spAutoFit/>
            </a:bodyPr>
            <a:lstStyle/>
            <a:p>
              <a:pPr marL="0" lvl="0" indent="0" algn="l">
                <a:lnSpc>
                  <a:spcPts val="3120"/>
                </a:lnSpc>
                <a:spcBef>
                  <a:spcPct val="0"/>
                </a:spcBef>
              </a:pPr>
              <a:r>
                <a:rPr lang="en-US" sz="2400" b="1" spc="-48">
                  <a:solidFill>
                    <a:srgbClr val="007BFF"/>
                  </a:solidFill>
                  <a:latin typeface="Poppins Bold"/>
                  <a:ea typeface="Poppins Bold"/>
                  <a:cs typeface="Poppins Bold"/>
                  <a:sym typeface="Poppins Bold"/>
                </a:rPr>
                <a:t>T</a:t>
              </a:r>
              <a:r>
                <a:rPr lang="en-US" sz="2400" b="1" u="none" strike="noStrike" spc="-48">
                  <a:solidFill>
                    <a:srgbClr val="007BFF"/>
                  </a:solidFill>
                  <a:latin typeface="Poppins Bold"/>
                  <a:ea typeface="Poppins Bold"/>
                  <a:cs typeface="Poppins Bold"/>
                  <a:sym typeface="Poppins Bold"/>
                </a:rPr>
                <a:t>he Essentials That Matter Most</a:t>
              </a:r>
            </a:p>
          </p:txBody>
        </p:sp>
        <p:sp>
          <p:nvSpPr>
            <p:cNvPr id="4" name="TextBox 4"/>
            <p:cNvSpPr txBox="1"/>
            <p:nvPr/>
          </p:nvSpPr>
          <p:spPr>
            <a:xfrm>
              <a:off x="0" y="-133350"/>
              <a:ext cx="9182100" cy="5770457"/>
            </a:xfrm>
            <a:prstGeom prst="rect">
              <a:avLst/>
            </a:prstGeom>
          </p:spPr>
          <p:txBody>
            <a:bodyPr lIns="0" tIns="0" rIns="0" bIns="0" rtlCol="0" anchor="t">
              <a:spAutoFit/>
            </a:bodyPr>
            <a:lstStyle/>
            <a:p>
              <a:pPr algn="l">
                <a:lnSpc>
                  <a:spcPts val="11559"/>
                </a:lnSpc>
              </a:pPr>
              <a:r>
                <a:rPr lang="en-US" sz="8499" spc="-169">
                  <a:solidFill>
                    <a:srgbClr val="FFD700"/>
                  </a:solidFill>
                  <a:latin typeface="League Spartan"/>
                  <a:ea typeface="League Spartan"/>
                  <a:cs typeface="League Spartan"/>
                  <a:sym typeface="League Spartan"/>
                </a:rPr>
                <a:t>Quaterly</a:t>
              </a:r>
            </a:p>
            <a:p>
              <a:pPr algn="l">
                <a:lnSpc>
                  <a:spcPts val="11559"/>
                </a:lnSpc>
              </a:pPr>
              <a:r>
                <a:rPr lang="en-US" sz="8499" spc="-169">
                  <a:solidFill>
                    <a:srgbClr val="FFD700"/>
                  </a:solidFill>
                  <a:latin typeface="League Spartan"/>
                  <a:ea typeface="League Spartan"/>
                  <a:cs typeface="League Spartan"/>
                  <a:sym typeface="League Spartan"/>
                </a:rPr>
                <a:t>Initiatives</a:t>
              </a:r>
            </a:p>
            <a:p>
              <a:pPr marL="0" lvl="0" indent="0" algn="l">
                <a:lnSpc>
                  <a:spcPts val="11559"/>
                </a:lnSpc>
              </a:pPr>
              <a:r>
                <a:rPr lang="en-US" sz="8499" spc="-169">
                  <a:solidFill>
                    <a:srgbClr val="FFD700"/>
                  </a:solidFill>
                  <a:latin typeface="League Spartan"/>
                  <a:ea typeface="League Spartan"/>
                  <a:cs typeface="League Spartan"/>
                  <a:sym typeface="League Spartan"/>
                </a:rPr>
                <a:t>Overview</a:t>
              </a:r>
            </a:p>
          </p:txBody>
        </p:sp>
      </p:grpSp>
      <p:sp>
        <p:nvSpPr>
          <p:cNvPr id="5" name="TextBox 5"/>
          <p:cNvSpPr txBox="1"/>
          <p:nvPr/>
        </p:nvSpPr>
        <p:spPr>
          <a:xfrm>
            <a:off x="8968872" y="2287595"/>
            <a:ext cx="8156516" cy="4832622"/>
          </a:xfrm>
          <a:prstGeom prst="rect">
            <a:avLst/>
          </a:prstGeom>
        </p:spPr>
        <p:txBody>
          <a:bodyPr lIns="0" tIns="0" rIns="0" bIns="0" rtlCol="0" anchor="t">
            <a:spAutoFit/>
          </a:bodyPr>
          <a:lstStyle/>
          <a:p>
            <a:pPr algn="l">
              <a:lnSpc>
                <a:spcPts val="2960"/>
              </a:lnSpc>
            </a:pPr>
            <a:r>
              <a:rPr lang="en-US" sz="2114">
                <a:solidFill>
                  <a:srgbClr val="1A2E57"/>
                </a:solidFill>
                <a:latin typeface="Poppins"/>
                <a:ea typeface="Poppins"/>
                <a:cs typeface="Poppins"/>
                <a:sym typeface="Poppins"/>
              </a:rPr>
              <a:t>Each month features one focused initiative that tackles a core essential. These include:</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b="1">
                <a:solidFill>
                  <a:srgbClr val="1A2E57"/>
                </a:solidFill>
                <a:latin typeface="Poppins Bold"/>
                <a:ea typeface="Poppins Bold"/>
                <a:cs typeface="Poppins Bold"/>
                <a:sym typeface="Poppins Bold"/>
              </a:rPr>
              <a:t>• Laundry</a:t>
            </a:r>
          </a:p>
          <a:p>
            <a:pPr algn="l">
              <a:lnSpc>
                <a:spcPts val="2960"/>
              </a:lnSpc>
            </a:pPr>
            <a:r>
              <a:rPr lang="en-US" sz="2114" b="1">
                <a:solidFill>
                  <a:srgbClr val="1A2E57"/>
                </a:solidFill>
                <a:latin typeface="Poppins Bold"/>
                <a:ea typeface="Poppins Bold"/>
                <a:cs typeface="Poppins Bold"/>
                <a:sym typeface="Poppins Bold"/>
              </a:rPr>
              <a:t> • Groceries and household items</a:t>
            </a:r>
          </a:p>
          <a:p>
            <a:pPr algn="l">
              <a:lnSpc>
                <a:spcPts val="2960"/>
              </a:lnSpc>
            </a:pPr>
            <a:r>
              <a:rPr lang="en-US" sz="2114" b="1">
                <a:solidFill>
                  <a:srgbClr val="1A2E57"/>
                </a:solidFill>
                <a:latin typeface="Poppins Bold"/>
                <a:ea typeface="Poppins Bold"/>
                <a:cs typeface="Poppins Bold"/>
                <a:sym typeface="Poppins Bold"/>
              </a:rPr>
              <a:t> • Utility support</a:t>
            </a:r>
          </a:p>
          <a:p>
            <a:pPr algn="l">
              <a:lnSpc>
                <a:spcPts val="2960"/>
              </a:lnSpc>
            </a:pPr>
            <a:r>
              <a:rPr lang="en-US" sz="2114" b="1">
                <a:solidFill>
                  <a:srgbClr val="1A2E57"/>
                </a:solidFill>
                <a:latin typeface="Poppins Bold"/>
                <a:ea typeface="Poppins Bold"/>
                <a:cs typeface="Poppins Bold"/>
                <a:sym typeface="Poppins Bold"/>
              </a:rPr>
              <a:t> • Back to school</a:t>
            </a:r>
          </a:p>
          <a:p>
            <a:pPr algn="l">
              <a:lnSpc>
                <a:spcPts val="2960"/>
              </a:lnSpc>
            </a:pPr>
            <a:r>
              <a:rPr lang="en-US" sz="2114" b="1">
                <a:solidFill>
                  <a:srgbClr val="1A2E57"/>
                </a:solidFill>
                <a:latin typeface="Poppins Bold"/>
                <a:ea typeface="Poppins Bold"/>
                <a:cs typeface="Poppins Bold"/>
                <a:sym typeface="Poppins Bold"/>
              </a:rPr>
              <a:t> • Holiday essentials</a:t>
            </a:r>
          </a:p>
          <a:p>
            <a:pPr algn="l">
              <a:lnSpc>
                <a:spcPts val="2960"/>
              </a:lnSpc>
            </a:pPr>
            <a:r>
              <a:rPr lang="en-US" sz="2114" b="1">
                <a:solidFill>
                  <a:srgbClr val="1A2E57"/>
                </a:solidFill>
                <a:latin typeface="Poppins Bold"/>
                <a:ea typeface="Poppins Bold"/>
                <a:cs typeface="Poppins Bold"/>
                <a:sym typeface="Poppins Bold"/>
              </a:rPr>
              <a:t> • Birthday celebrations for families</a:t>
            </a:r>
          </a:p>
          <a:p>
            <a:pPr algn="l">
              <a:lnSpc>
                <a:spcPts val="2960"/>
              </a:lnSpc>
            </a:pPr>
            <a:r>
              <a:rPr lang="en-US" sz="2114" b="1">
                <a:solidFill>
                  <a:srgbClr val="1A2E57"/>
                </a:solidFill>
                <a:latin typeface="Poppins Bold"/>
                <a:ea typeface="Poppins Bold"/>
                <a:cs typeface="Poppins Bold"/>
                <a:sym typeface="Poppins Bold"/>
              </a:rPr>
              <a:t> • Other seasonal needs</a:t>
            </a:r>
          </a:p>
          <a:p>
            <a:pPr algn="l">
              <a:lnSpc>
                <a:spcPts val="2960"/>
              </a:lnSpc>
            </a:pPr>
            <a:endParaRPr lang="en-US" sz="2114" b="1">
              <a:solidFill>
                <a:srgbClr val="1A2E57"/>
              </a:solidFill>
              <a:latin typeface="Poppins Bold"/>
              <a:ea typeface="Poppins Bold"/>
              <a:cs typeface="Poppins Bold"/>
              <a:sym typeface="Poppins Bold"/>
            </a:endParaRPr>
          </a:p>
          <a:p>
            <a:pPr algn="l">
              <a:lnSpc>
                <a:spcPts val="2960"/>
              </a:lnSpc>
            </a:pPr>
            <a:r>
              <a:rPr lang="en-US" sz="2114">
                <a:solidFill>
                  <a:srgbClr val="1A2E57"/>
                </a:solidFill>
                <a:latin typeface="Poppins"/>
                <a:ea typeface="Poppins"/>
                <a:cs typeface="Poppins"/>
                <a:sym typeface="Poppins"/>
              </a:rPr>
              <a:t>Every initiative is designed to give moms one less thing to worry about and help families breathe a little easier.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438275"/>
            <a:ext cx="8324850" cy="7427595"/>
            <a:chOff x="0" y="0"/>
            <a:chExt cx="11099800" cy="9903460"/>
          </a:xfrm>
        </p:grpSpPr>
        <p:sp>
          <p:nvSpPr>
            <p:cNvPr id="3" name="TextBox 3"/>
            <p:cNvSpPr txBox="1"/>
            <p:nvPr/>
          </p:nvSpPr>
          <p:spPr>
            <a:xfrm>
              <a:off x="0" y="3127375"/>
              <a:ext cx="11099800" cy="6776085"/>
            </a:xfrm>
            <a:prstGeom prst="rect">
              <a:avLst/>
            </a:prstGeom>
          </p:spPr>
          <p:txBody>
            <a:bodyPr lIns="0" tIns="0" rIns="0" bIns="0" rtlCol="0" anchor="t">
              <a:spAutoFit/>
            </a:bodyPr>
            <a:lstStyle/>
            <a:p>
              <a:pPr marL="0" lvl="0" indent="0" algn="l">
                <a:lnSpc>
                  <a:spcPts val="3120"/>
                </a:lnSpc>
                <a:spcBef>
                  <a:spcPct val="0"/>
                </a:spcBef>
              </a:pPr>
              <a:r>
                <a:rPr lang="en-US" sz="2400" u="none" strike="noStrike" spc="-48">
                  <a:solidFill>
                    <a:srgbClr val="1A2E57"/>
                  </a:solidFill>
                  <a:latin typeface="Poppins"/>
                  <a:ea typeface="Poppins"/>
                  <a:cs typeface="Poppins"/>
                  <a:sym typeface="Poppins"/>
                </a:rPr>
                <a:t>At Plenteemore, we are committed to bringing single moms real moments of relief exactly where it matters most, giving them one less thing to worry about and a chance to breathe a little easier, even if only for a day. We believe that every act of support is a seed, a seed of hope, stability, and possibility. And while our help meets practical needs in the moment, our deeper purpose is to plant seeds that grow into stronger families and eventually into a new generation of moms and children who remember what it felt like to be supported and choose to reach back and strengthen their own communities one day.</a:t>
              </a:r>
            </a:p>
            <a:p>
              <a:pPr marL="0" lvl="0" indent="0" algn="l">
                <a:lnSpc>
                  <a:spcPts val="3120"/>
                </a:lnSpc>
                <a:spcBef>
                  <a:spcPct val="0"/>
                </a:spcBef>
              </a:pPr>
              <a:endParaRPr lang="en-US" sz="2400" u="none" strike="noStrike" spc="-48">
                <a:solidFill>
                  <a:srgbClr val="1A2E57"/>
                </a:solidFill>
                <a:latin typeface="Poppins"/>
                <a:ea typeface="Poppins"/>
                <a:cs typeface="Poppins"/>
                <a:sym typeface="Poppins"/>
              </a:endParaRPr>
            </a:p>
          </p:txBody>
        </p:sp>
        <p:sp>
          <p:nvSpPr>
            <p:cNvPr id="4" name="TextBox 4"/>
            <p:cNvSpPr txBox="1"/>
            <p:nvPr/>
          </p:nvSpPr>
          <p:spPr>
            <a:xfrm>
              <a:off x="0" y="180975"/>
              <a:ext cx="11099800" cy="1740959"/>
            </a:xfrm>
            <a:prstGeom prst="rect">
              <a:avLst/>
            </a:prstGeom>
          </p:spPr>
          <p:txBody>
            <a:bodyPr lIns="0" tIns="0" rIns="0" bIns="0" rtlCol="0" anchor="t">
              <a:spAutoFit/>
            </a:bodyPr>
            <a:lstStyle/>
            <a:p>
              <a:pPr marL="0" lvl="0" indent="0" algn="l">
                <a:lnSpc>
                  <a:spcPts val="9500"/>
                </a:lnSpc>
                <a:spcBef>
                  <a:spcPct val="0"/>
                </a:spcBef>
              </a:pPr>
              <a:r>
                <a:rPr lang="en-US" sz="9500" u="none" strike="noStrike" spc="-190">
                  <a:solidFill>
                    <a:srgbClr val="1A2E57"/>
                  </a:solidFill>
                  <a:latin typeface="League Spartan"/>
                  <a:ea typeface="League Spartan"/>
                  <a:cs typeface="League Spartan"/>
                  <a:sym typeface="League Spartan"/>
                </a:rPr>
                <a:t>Our Mission</a:t>
              </a:r>
            </a:p>
          </p:txBody>
        </p:sp>
        <p:sp>
          <p:nvSpPr>
            <p:cNvPr id="5" name="TextBox 5"/>
            <p:cNvSpPr txBox="1"/>
            <p:nvPr/>
          </p:nvSpPr>
          <p:spPr>
            <a:xfrm>
              <a:off x="0" y="1933575"/>
              <a:ext cx="11099800" cy="527685"/>
            </a:xfrm>
            <a:prstGeom prst="rect">
              <a:avLst/>
            </a:prstGeom>
          </p:spPr>
          <p:txBody>
            <a:bodyPr lIns="0" tIns="0" rIns="0" bIns="0" rtlCol="0" anchor="t">
              <a:spAutoFit/>
            </a:bodyPr>
            <a:lstStyle/>
            <a:p>
              <a:pPr marL="0" lvl="0" indent="0" algn="l">
                <a:lnSpc>
                  <a:spcPts val="3120"/>
                </a:lnSpc>
                <a:spcBef>
                  <a:spcPct val="0"/>
                </a:spcBef>
              </a:pPr>
              <a:r>
                <a:rPr lang="en-US" sz="2400" b="1" u="none" strike="noStrike" spc="-48">
                  <a:solidFill>
                    <a:srgbClr val="007BFF"/>
                  </a:solidFill>
                  <a:latin typeface="Poppins Bold"/>
                  <a:ea typeface="Poppins Bold"/>
                  <a:cs typeface="Poppins Bold"/>
                  <a:sym typeface="Poppins Bold"/>
                </a:rPr>
                <a:t>Supporting single moms in every way</a:t>
              </a:r>
            </a:p>
          </p:txBody>
        </p:sp>
      </p:grpSp>
      <p:grpSp>
        <p:nvGrpSpPr>
          <p:cNvPr id="6" name="Group 6"/>
          <p:cNvGrpSpPr/>
          <p:nvPr/>
        </p:nvGrpSpPr>
        <p:grpSpPr>
          <a:xfrm>
            <a:off x="0" y="0"/>
            <a:ext cx="8267700" cy="10287000"/>
            <a:chOff x="0" y="0"/>
            <a:chExt cx="2177501" cy="2709333"/>
          </a:xfrm>
        </p:grpSpPr>
        <p:sp>
          <p:nvSpPr>
            <p:cNvPr id="7" name="Freeform 7"/>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8" name="TextBox 8"/>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666750" y="666750"/>
            <a:ext cx="6886575" cy="8953500"/>
            <a:chOff x="0" y="0"/>
            <a:chExt cx="812800" cy="1056752"/>
          </a:xfrm>
        </p:grpSpPr>
        <p:sp>
          <p:nvSpPr>
            <p:cNvPr id="10" name="Freeform 10"/>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1" name="Freeform 11"/>
          <p:cNvSpPr/>
          <p:nvPr/>
        </p:nvSpPr>
        <p:spPr>
          <a:xfrm rot="5400000">
            <a:off x="6176504" y="61454"/>
            <a:ext cx="1438275" cy="1315368"/>
          </a:xfrm>
          <a:custGeom>
            <a:avLst/>
            <a:gdLst/>
            <a:ahLst/>
            <a:cxnLst/>
            <a:rect l="l" t="t" r="r" b="b"/>
            <a:pathLst>
              <a:path w="1438275" h="1315368">
                <a:moveTo>
                  <a:pt x="0" y="0"/>
                </a:moveTo>
                <a:lnTo>
                  <a:pt x="1438275" y="0"/>
                </a:lnTo>
                <a:lnTo>
                  <a:pt x="1438275" y="1315367"/>
                </a:lnTo>
                <a:lnTo>
                  <a:pt x="0" y="13153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9074395" y="2112486"/>
            <a:ext cx="8546855" cy="7157352"/>
            <a:chOff x="0" y="133350"/>
            <a:chExt cx="11395807" cy="9543136"/>
          </a:xfrm>
        </p:grpSpPr>
        <p:sp>
          <p:nvSpPr>
            <p:cNvPr id="3" name="TextBox 3"/>
            <p:cNvSpPr txBox="1"/>
            <p:nvPr/>
          </p:nvSpPr>
          <p:spPr>
            <a:xfrm>
              <a:off x="0" y="2605149"/>
              <a:ext cx="11395807" cy="7071337"/>
            </a:xfrm>
            <a:prstGeom prst="rect">
              <a:avLst/>
            </a:prstGeom>
          </p:spPr>
          <p:txBody>
            <a:bodyPr wrap="square" lIns="0" tIns="0" rIns="0" bIns="0" rtlCol="0" anchor="t">
              <a:spAutoFit/>
            </a:bodyPr>
            <a:lstStyle/>
            <a:p>
              <a:pPr marL="0" lvl="0" indent="0" algn="l">
                <a:lnSpc>
                  <a:spcPts val="2301"/>
                </a:lnSpc>
              </a:pPr>
              <a:r>
                <a:rPr lang="en-US" sz="1770" b="1" spc="-35" dirty="0">
                  <a:solidFill>
                    <a:srgbClr val="1A2E57"/>
                  </a:solidFill>
                  <a:latin typeface="Poppins Bold"/>
                  <a:ea typeface="Poppins Bold"/>
                  <a:cs typeface="Poppins Bold"/>
                  <a:sym typeface="Poppins Bold"/>
                </a:rPr>
                <a:t>Wi</a:t>
              </a:r>
              <a:r>
                <a:rPr lang="en-US" sz="1770" b="1" u="none" strike="noStrike" spc="-35" dirty="0">
                  <a:solidFill>
                    <a:srgbClr val="1A2E57"/>
                  </a:solidFill>
                  <a:latin typeface="Poppins Bold"/>
                  <a:ea typeface="Poppins Bold"/>
                  <a:cs typeface="Poppins Bold"/>
                  <a:sym typeface="Poppins Bold"/>
                </a:rPr>
                <a:t>ne Down Wednesday is a quarterly gathering where single moms can unwind, connect, and reset</a:t>
              </a:r>
              <a:r>
                <a:rPr lang="en-US" sz="1770" u="none" strike="noStrike" spc="-35" dirty="0">
                  <a:solidFill>
                    <a:srgbClr val="1A2E57"/>
                  </a:solidFill>
                  <a:latin typeface="Poppins"/>
                  <a:ea typeface="Poppins"/>
                  <a:cs typeface="Poppins"/>
                  <a:sym typeface="Poppins"/>
                </a:rPr>
                <a:t>. These evenings offer a relaxed environment with food, wine, conversation, and small wellness moments that help moms breathe a little easier.</a:t>
              </a:r>
            </a:p>
            <a:p>
              <a:pPr marL="0" lvl="0" indent="0" algn="l">
                <a:lnSpc>
                  <a:spcPts val="2301"/>
                </a:lnSpc>
              </a:pPr>
              <a:endParaRPr lang="en-US" sz="1770" u="none" strike="noStrike" spc="-35" dirty="0">
                <a:solidFill>
                  <a:srgbClr val="1A2E57"/>
                </a:solidFill>
                <a:latin typeface="Poppins"/>
                <a:ea typeface="Poppins"/>
                <a:cs typeface="Poppins"/>
                <a:sym typeface="Poppins"/>
              </a:endParaRPr>
            </a:p>
            <a:p>
              <a:pPr marL="0" lvl="0" indent="0" algn="l">
                <a:lnSpc>
                  <a:spcPts val="2301"/>
                </a:lnSpc>
              </a:pPr>
              <a:r>
                <a:rPr lang="en-US" sz="1770" b="1" u="none" strike="noStrike" spc="-35" dirty="0">
                  <a:solidFill>
                    <a:srgbClr val="1A2E57"/>
                  </a:solidFill>
                  <a:latin typeface="Poppins Bold"/>
                  <a:ea typeface="Poppins Bold"/>
                  <a:cs typeface="Poppins Bold"/>
                  <a:sym typeface="Poppins Bold"/>
                </a:rPr>
                <a:t>What We Provide</a:t>
              </a:r>
            </a:p>
            <a:p>
              <a:pPr marL="0" lvl="0" indent="0" algn="l">
                <a:lnSpc>
                  <a:spcPts val="2301"/>
                </a:lnSpc>
              </a:pPr>
              <a:r>
                <a:rPr lang="en-US" sz="1770" u="none" strike="noStrike" spc="-35" dirty="0">
                  <a:solidFill>
                    <a:srgbClr val="1A2E57"/>
                  </a:solidFill>
                  <a:latin typeface="Poppins"/>
                  <a:ea typeface="Poppins"/>
                  <a:cs typeface="Poppins"/>
                  <a:sym typeface="Poppins"/>
                </a:rPr>
                <a:t>• Venue</a:t>
              </a:r>
            </a:p>
            <a:p>
              <a:pPr marL="0" lvl="0" indent="0" algn="l">
                <a:lnSpc>
                  <a:spcPts val="2301"/>
                </a:lnSpc>
              </a:pPr>
              <a:r>
                <a:rPr lang="en-US" sz="1770" u="none" strike="noStrike" spc="-35" dirty="0">
                  <a:solidFill>
                    <a:srgbClr val="1A2E57"/>
                  </a:solidFill>
                  <a:latin typeface="Poppins"/>
                  <a:ea typeface="Poppins"/>
                  <a:cs typeface="Poppins"/>
                  <a:sym typeface="Poppins"/>
                </a:rPr>
                <a:t> • Light bites and refreshments</a:t>
              </a:r>
            </a:p>
            <a:p>
              <a:pPr marL="0" lvl="0" indent="0" algn="l">
                <a:lnSpc>
                  <a:spcPts val="2301"/>
                </a:lnSpc>
              </a:pPr>
              <a:r>
                <a:rPr lang="en-US" sz="1770" u="none" strike="noStrike" spc="-35" dirty="0">
                  <a:solidFill>
                    <a:srgbClr val="1A2E57"/>
                  </a:solidFill>
                  <a:latin typeface="Poppins"/>
                  <a:ea typeface="Poppins"/>
                  <a:cs typeface="Poppins"/>
                  <a:sym typeface="Poppins"/>
                </a:rPr>
                <a:t> • Wine (donated when possible)</a:t>
              </a:r>
            </a:p>
            <a:p>
              <a:pPr marL="0" lvl="0" indent="0" algn="l">
                <a:lnSpc>
                  <a:spcPts val="2301"/>
                </a:lnSpc>
              </a:pPr>
              <a:r>
                <a:rPr lang="en-US" sz="1770" u="none" strike="noStrike" spc="-35" dirty="0">
                  <a:solidFill>
                    <a:srgbClr val="1A2E57"/>
                  </a:solidFill>
                  <a:latin typeface="Poppins"/>
                  <a:ea typeface="Poppins"/>
                  <a:cs typeface="Poppins"/>
                  <a:sym typeface="Poppins"/>
                </a:rPr>
                <a:t> • Wellness experiences</a:t>
              </a:r>
            </a:p>
            <a:p>
              <a:pPr marL="0" lvl="0" indent="0" algn="l">
                <a:lnSpc>
                  <a:spcPts val="2301"/>
                </a:lnSpc>
              </a:pPr>
              <a:endParaRPr lang="en-US" sz="1770" u="none" strike="noStrike" spc="-35" dirty="0">
                <a:solidFill>
                  <a:srgbClr val="1A2E57"/>
                </a:solidFill>
                <a:latin typeface="Poppins"/>
                <a:ea typeface="Poppins"/>
                <a:cs typeface="Poppins"/>
                <a:sym typeface="Poppins"/>
              </a:endParaRPr>
            </a:p>
            <a:p>
              <a:pPr marL="0" lvl="0" indent="0" algn="l">
                <a:lnSpc>
                  <a:spcPts val="2301"/>
                </a:lnSpc>
              </a:pPr>
              <a:r>
                <a:rPr lang="en-US" sz="1770" b="1" u="none" strike="noStrike" spc="-35" dirty="0">
                  <a:solidFill>
                    <a:srgbClr val="1A2E57"/>
                  </a:solidFill>
                  <a:latin typeface="Poppins Bold"/>
                  <a:ea typeface="Poppins Bold"/>
                  <a:cs typeface="Poppins Bold"/>
                  <a:sym typeface="Poppins Bold"/>
                </a:rPr>
                <a:t>Goal</a:t>
              </a:r>
            </a:p>
            <a:p>
              <a:pPr marL="0" lvl="0" indent="0" algn="l">
                <a:lnSpc>
                  <a:spcPts val="2301"/>
                </a:lnSpc>
              </a:pPr>
              <a:r>
                <a:rPr lang="en-US" sz="1770" u="none" strike="noStrike" spc="-35" dirty="0">
                  <a:solidFill>
                    <a:srgbClr val="1A2E57"/>
                  </a:solidFill>
                  <a:latin typeface="Poppins"/>
                  <a:ea typeface="Poppins"/>
                  <a:cs typeface="Poppins"/>
                  <a:sym typeface="Poppins"/>
                </a:rPr>
                <a:t>Host 3 gatherings</a:t>
              </a:r>
            </a:p>
            <a:p>
              <a:pPr marL="0" lvl="0" indent="0" algn="l">
                <a:lnSpc>
                  <a:spcPts val="2301"/>
                </a:lnSpc>
              </a:pPr>
              <a:endParaRPr lang="en-US" sz="1770" u="none" strike="noStrike" spc="-35" dirty="0">
                <a:solidFill>
                  <a:srgbClr val="1A2E57"/>
                </a:solidFill>
                <a:latin typeface="Poppins"/>
                <a:ea typeface="Poppins"/>
                <a:cs typeface="Poppins"/>
                <a:sym typeface="Poppins"/>
              </a:endParaRPr>
            </a:p>
            <a:p>
              <a:pPr marL="0" lvl="0" indent="0" algn="l">
                <a:lnSpc>
                  <a:spcPts val="2301"/>
                </a:lnSpc>
              </a:pPr>
              <a:r>
                <a:rPr lang="en-US" sz="1770" b="1" u="none" strike="noStrike" spc="-35" dirty="0">
                  <a:solidFill>
                    <a:srgbClr val="1A2E57"/>
                  </a:solidFill>
                  <a:latin typeface="Poppins Bold"/>
                  <a:ea typeface="Poppins Bold"/>
                  <a:cs typeface="Poppins Bold"/>
                  <a:sym typeface="Poppins Bold"/>
                </a:rPr>
                <a:t>Estimated Cost</a:t>
              </a:r>
            </a:p>
            <a:p>
              <a:pPr marL="0" lvl="0" indent="0" algn="l">
                <a:lnSpc>
                  <a:spcPts val="2301"/>
                </a:lnSpc>
              </a:pPr>
              <a:r>
                <a:rPr lang="en-US" sz="1770" u="none" strike="noStrike" spc="-35" dirty="0">
                  <a:solidFill>
                    <a:srgbClr val="1A2E57"/>
                  </a:solidFill>
                  <a:latin typeface="Poppins"/>
                  <a:ea typeface="Poppins"/>
                  <a:cs typeface="Poppins"/>
                  <a:sym typeface="Poppins"/>
                </a:rPr>
                <a:t>$2K per event</a:t>
              </a:r>
            </a:p>
            <a:p>
              <a:pPr marL="0" lvl="0" indent="0" algn="l">
                <a:lnSpc>
                  <a:spcPts val="2301"/>
                </a:lnSpc>
              </a:pPr>
              <a:endParaRPr lang="en-US" sz="1770" u="none" strike="noStrike" spc="-35" dirty="0">
                <a:solidFill>
                  <a:srgbClr val="1A2E57"/>
                </a:solidFill>
                <a:latin typeface="Poppins"/>
                <a:ea typeface="Poppins"/>
                <a:cs typeface="Poppins"/>
                <a:sym typeface="Poppins"/>
              </a:endParaRPr>
            </a:p>
            <a:p>
              <a:pPr marL="0" lvl="0" indent="0" algn="l">
                <a:lnSpc>
                  <a:spcPts val="2301"/>
                </a:lnSpc>
              </a:pPr>
              <a:r>
                <a:rPr lang="en-US" sz="1770" u="none" strike="noStrike" spc="-35" dirty="0">
                  <a:solidFill>
                    <a:srgbClr val="1A2E57"/>
                  </a:solidFill>
                  <a:latin typeface="Poppins"/>
                  <a:ea typeface="Poppins"/>
                  <a:cs typeface="Poppins"/>
                  <a:sym typeface="Poppins"/>
                </a:rPr>
                <a:t>(Covers food, supplies, and wellness activities; venue and wine often donated)</a:t>
              </a:r>
            </a:p>
          </p:txBody>
        </p:sp>
        <p:sp>
          <p:nvSpPr>
            <p:cNvPr id="4" name="TextBox 4"/>
            <p:cNvSpPr txBox="1"/>
            <p:nvPr/>
          </p:nvSpPr>
          <p:spPr>
            <a:xfrm>
              <a:off x="0" y="133350"/>
              <a:ext cx="10913207" cy="2466180"/>
            </a:xfrm>
            <a:prstGeom prst="rect">
              <a:avLst/>
            </a:prstGeom>
          </p:spPr>
          <p:txBody>
            <a:bodyPr lIns="0" tIns="0" rIns="0" bIns="0" rtlCol="0" anchor="t">
              <a:spAutoFit/>
            </a:bodyPr>
            <a:lstStyle/>
            <a:p>
              <a:pPr marL="0" lvl="0" indent="0" algn="l">
                <a:lnSpc>
                  <a:spcPts val="7007"/>
                </a:lnSpc>
                <a:spcBef>
                  <a:spcPct val="0"/>
                </a:spcBef>
              </a:pPr>
              <a:r>
                <a:rPr lang="en-US" sz="7007" u="none" strike="noStrike" spc="-140">
                  <a:solidFill>
                    <a:srgbClr val="1A2E57"/>
                  </a:solidFill>
                  <a:latin typeface="League Spartan"/>
                  <a:ea typeface="League Spartan"/>
                  <a:cs typeface="League Spartan"/>
                  <a:sym typeface="League Spartan"/>
                </a:rPr>
                <a:t>Wine Down Wednesdays</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9074395" y="352197"/>
            <a:ext cx="7170663" cy="1286332"/>
          </a:xfrm>
          <a:prstGeom prst="rect">
            <a:avLst/>
          </a:prstGeom>
        </p:spPr>
        <p:txBody>
          <a:bodyPr lIns="0" tIns="0" rIns="0" bIns="0" rtlCol="0" anchor="t">
            <a:spAutoFit/>
          </a:bodyPr>
          <a:lstStyle/>
          <a:p>
            <a:pPr algn="ctr">
              <a:lnSpc>
                <a:spcPts val="5199"/>
              </a:lnSpc>
            </a:pPr>
            <a:r>
              <a:rPr lang="en-US" sz="3714">
                <a:solidFill>
                  <a:srgbClr val="FFD700"/>
                </a:solidFill>
                <a:latin typeface="League Spartan"/>
                <a:ea typeface="League Spartan"/>
                <a:cs typeface="League Spartan"/>
                <a:sym typeface="League Spartan"/>
              </a:rPr>
              <a:t>April, September, December </a:t>
            </a:r>
          </a:p>
          <a:p>
            <a:pPr algn="l">
              <a:lnSpc>
                <a:spcPts val="5199"/>
              </a:lnSpc>
            </a:pPr>
            <a:r>
              <a:rPr lang="en-US" sz="3714">
                <a:solidFill>
                  <a:srgbClr val="FFD700"/>
                </a:solidFill>
                <a:latin typeface="League Spartan"/>
                <a:ea typeface="League Spartan"/>
                <a:cs typeface="League Spartan"/>
                <a:sym typeface="League Spartan"/>
              </a:rPr>
              <a:t>2026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717012" y="2212935"/>
            <a:ext cx="6886575" cy="4907282"/>
            <a:chOff x="0" y="0"/>
            <a:chExt cx="9182100" cy="6543042"/>
          </a:xfrm>
        </p:grpSpPr>
        <p:sp>
          <p:nvSpPr>
            <p:cNvPr id="3" name="TextBox 3"/>
            <p:cNvSpPr txBox="1"/>
            <p:nvPr/>
          </p:nvSpPr>
          <p:spPr>
            <a:xfrm>
              <a:off x="0" y="6015357"/>
              <a:ext cx="9182100" cy="527685"/>
            </a:xfrm>
            <a:prstGeom prst="rect">
              <a:avLst/>
            </a:prstGeom>
          </p:spPr>
          <p:txBody>
            <a:bodyPr lIns="0" tIns="0" rIns="0" bIns="0" rtlCol="0" anchor="t">
              <a:spAutoFit/>
            </a:bodyPr>
            <a:lstStyle/>
            <a:p>
              <a:pPr marL="0" lvl="0" indent="0" algn="l">
                <a:lnSpc>
                  <a:spcPts val="3120"/>
                </a:lnSpc>
                <a:spcBef>
                  <a:spcPct val="0"/>
                </a:spcBef>
              </a:pPr>
              <a:r>
                <a:rPr lang="en-US" sz="2400" b="1" spc="-48">
                  <a:solidFill>
                    <a:srgbClr val="007BFF"/>
                  </a:solidFill>
                  <a:latin typeface="Poppins Bold"/>
                  <a:ea typeface="Poppins Bold"/>
                  <a:cs typeface="Poppins Bold"/>
                  <a:sym typeface="Poppins Bold"/>
                </a:rPr>
                <a:t>T</a:t>
              </a:r>
              <a:r>
                <a:rPr lang="en-US" sz="2400" b="1" u="none" strike="noStrike" spc="-48">
                  <a:solidFill>
                    <a:srgbClr val="007BFF"/>
                  </a:solidFill>
                  <a:latin typeface="Poppins Bold"/>
                  <a:ea typeface="Poppins Bold"/>
                  <a:cs typeface="Poppins Bold"/>
                  <a:sym typeface="Poppins Bold"/>
                </a:rPr>
                <a:t>he Essentials That Matter Most</a:t>
              </a:r>
            </a:p>
          </p:txBody>
        </p:sp>
        <p:sp>
          <p:nvSpPr>
            <p:cNvPr id="4" name="TextBox 4"/>
            <p:cNvSpPr txBox="1"/>
            <p:nvPr/>
          </p:nvSpPr>
          <p:spPr>
            <a:xfrm>
              <a:off x="0" y="-133350"/>
              <a:ext cx="9182100" cy="5770457"/>
            </a:xfrm>
            <a:prstGeom prst="rect">
              <a:avLst/>
            </a:prstGeom>
          </p:spPr>
          <p:txBody>
            <a:bodyPr lIns="0" tIns="0" rIns="0" bIns="0" rtlCol="0" anchor="t">
              <a:spAutoFit/>
            </a:bodyPr>
            <a:lstStyle/>
            <a:p>
              <a:pPr algn="l">
                <a:lnSpc>
                  <a:spcPts val="11559"/>
                </a:lnSpc>
              </a:pPr>
              <a:r>
                <a:rPr lang="en-US" sz="8499" spc="-169">
                  <a:solidFill>
                    <a:srgbClr val="FFD700"/>
                  </a:solidFill>
                  <a:latin typeface="League Spartan"/>
                  <a:ea typeface="League Spartan"/>
                  <a:cs typeface="League Spartan"/>
                  <a:sym typeface="League Spartan"/>
                </a:rPr>
                <a:t>Weekly</a:t>
              </a:r>
            </a:p>
            <a:p>
              <a:pPr algn="l">
                <a:lnSpc>
                  <a:spcPts val="11559"/>
                </a:lnSpc>
              </a:pPr>
              <a:r>
                <a:rPr lang="en-US" sz="8499" spc="-169">
                  <a:solidFill>
                    <a:srgbClr val="FFD700"/>
                  </a:solidFill>
                  <a:latin typeface="League Spartan"/>
                  <a:ea typeface="League Spartan"/>
                  <a:cs typeface="League Spartan"/>
                  <a:sym typeface="League Spartan"/>
                </a:rPr>
                <a:t>Initiatives</a:t>
              </a:r>
            </a:p>
            <a:p>
              <a:pPr marL="0" lvl="0" indent="0" algn="l">
                <a:lnSpc>
                  <a:spcPts val="11559"/>
                </a:lnSpc>
              </a:pPr>
              <a:r>
                <a:rPr lang="en-US" sz="8499" spc="-169">
                  <a:solidFill>
                    <a:srgbClr val="FFD700"/>
                  </a:solidFill>
                  <a:latin typeface="League Spartan"/>
                  <a:ea typeface="League Spartan"/>
                  <a:cs typeface="League Spartan"/>
                  <a:sym typeface="League Spartan"/>
                </a:rPr>
                <a:t>Overview</a:t>
              </a:r>
            </a:p>
          </p:txBody>
        </p:sp>
      </p:grpSp>
      <p:sp>
        <p:nvSpPr>
          <p:cNvPr id="5" name="TextBox 5"/>
          <p:cNvSpPr txBox="1"/>
          <p:nvPr/>
        </p:nvSpPr>
        <p:spPr>
          <a:xfrm>
            <a:off x="8968872" y="2287595"/>
            <a:ext cx="8156516" cy="4832622"/>
          </a:xfrm>
          <a:prstGeom prst="rect">
            <a:avLst/>
          </a:prstGeom>
        </p:spPr>
        <p:txBody>
          <a:bodyPr lIns="0" tIns="0" rIns="0" bIns="0" rtlCol="0" anchor="t">
            <a:spAutoFit/>
          </a:bodyPr>
          <a:lstStyle/>
          <a:p>
            <a:pPr algn="l">
              <a:lnSpc>
                <a:spcPts val="2960"/>
              </a:lnSpc>
            </a:pPr>
            <a:r>
              <a:rPr lang="en-US" sz="2114">
                <a:solidFill>
                  <a:srgbClr val="1A2E57"/>
                </a:solidFill>
                <a:latin typeface="Poppins"/>
                <a:ea typeface="Poppins"/>
                <a:cs typeface="Poppins"/>
                <a:sym typeface="Poppins"/>
              </a:rPr>
              <a:t>Each month features one focused initiative that tackles a core essential. These include:</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b="1">
                <a:solidFill>
                  <a:srgbClr val="1A2E57"/>
                </a:solidFill>
                <a:latin typeface="Poppins Bold"/>
                <a:ea typeface="Poppins Bold"/>
                <a:cs typeface="Poppins Bold"/>
                <a:sym typeface="Poppins Bold"/>
              </a:rPr>
              <a:t>• Laundry</a:t>
            </a:r>
          </a:p>
          <a:p>
            <a:pPr algn="l">
              <a:lnSpc>
                <a:spcPts val="2960"/>
              </a:lnSpc>
            </a:pPr>
            <a:r>
              <a:rPr lang="en-US" sz="2114" b="1">
                <a:solidFill>
                  <a:srgbClr val="1A2E57"/>
                </a:solidFill>
                <a:latin typeface="Poppins Bold"/>
                <a:ea typeface="Poppins Bold"/>
                <a:cs typeface="Poppins Bold"/>
                <a:sym typeface="Poppins Bold"/>
              </a:rPr>
              <a:t> • Groceries and household items</a:t>
            </a:r>
          </a:p>
          <a:p>
            <a:pPr algn="l">
              <a:lnSpc>
                <a:spcPts val="2960"/>
              </a:lnSpc>
            </a:pPr>
            <a:r>
              <a:rPr lang="en-US" sz="2114" b="1">
                <a:solidFill>
                  <a:srgbClr val="1A2E57"/>
                </a:solidFill>
                <a:latin typeface="Poppins Bold"/>
                <a:ea typeface="Poppins Bold"/>
                <a:cs typeface="Poppins Bold"/>
                <a:sym typeface="Poppins Bold"/>
              </a:rPr>
              <a:t> • Utility support</a:t>
            </a:r>
          </a:p>
          <a:p>
            <a:pPr algn="l">
              <a:lnSpc>
                <a:spcPts val="2960"/>
              </a:lnSpc>
            </a:pPr>
            <a:r>
              <a:rPr lang="en-US" sz="2114" b="1">
                <a:solidFill>
                  <a:srgbClr val="1A2E57"/>
                </a:solidFill>
                <a:latin typeface="Poppins Bold"/>
                <a:ea typeface="Poppins Bold"/>
                <a:cs typeface="Poppins Bold"/>
                <a:sym typeface="Poppins Bold"/>
              </a:rPr>
              <a:t> • Back to school</a:t>
            </a:r>
          </a:p>
          <a:p>
            <a:pPr algn="l">
              <a:lnSpc>
                <a:spcPts val="2960"/>
              </a:lnSpc>
            </a:pPr>
            <a:r>
              <a:rPr lang="en-US" sz="2114" b="1">
                <a:solidFill>
                  <a:srgbClr val="1A2E57"/>
                </a:solidFill>
                <a:latin typeface="Poppins Bold"/>
                <a:ea typeface="Poppins Bold"/>
                <a:cs typeface="Poppins Bold"/>
                <a:sym typeface="Poppins Bold"/>
              </a:rPr>
              <a:t> • Holiday essentials</a:t>
            </a:r>
          </a:p>
          <a:p>
            <a:pPr algn="l">
              <a:lnSpc>
                <a:spcPts val="2960"/>
              </a:lnSpc>
            </a:pPr>
            <a:r>
              <a:rPr lang="en-US" sz="2114" b="1">
                <a:solidFill>
                  <a:srgbClr val="1A2E57"/>
                </a:solidFill>
                <a:latin typeface="Poppins Bold"/>
                <a:ea typeface="Poppins Bold"/>
                <a:cs typeface="Poppins Bold"/>
                <a:sym typeface="Poppins Bold"/>
              </a:rPr>
              <a:t> • Birthday celebrations for families</a:t>
            </a:r>
          </a:p>
          <a:p>
            <a:pPr algn="l">
              <a:lnSpc>
                <a:spcPts val="2960"/>
              </a:lnSpc>
            </a:pPr>
            <a:r>
              <a:rPr lang="en-US" sz="2114" b="1">
                <a:solidFill>
                  <a:srgbClr val="1A2E57"/>
                </a:solidFill>
                <a:latin typeface="Poppins Bold"/>
                <a:ea typeface="Poppins Bold"/>
                <a:cs typeface="Poppins Bold"/>
                <a:sym typeface="Poppins Bold"/>
              </a:rPr>
              <a:t> • Other seasonal needs</a:t>
            </a:r>
          </a:p>
          <a:p>
            <a:pPr algn="l">
              <a:lnSpc>
                <a:spcPts val="2960"/>
              </a:lnSpc>
            </a:pPr>
            <a:endParaRPr lang="en-US" sz="2114" b="1">
              <a:solidFill>
                <a:srgbClr val="1A2E57"/>
              </a:solidFill>
              <a:latin typeface="Poppins Bold"/>
              <a:ea typeface="Poppins Bold"/>
              <a:cs typeface="Poppins Bold"/>
              <a:sym typeface="Poppins Bold"/>
            </a:endParaRPr>
          </a:p>
          <a:p>
            <a:pPr algn="l">
              <a:lnSpc>
                <a:spcPts val="2960"/>
              </a:lnSpc>
            </a:pPr>
            <a:r>
              <a:rPr lang="en-US" sz="2114">
                <a:solidFill>
                  <a:srgbClr val="1A2E57"/>
                </a:solidFill>
                <a:latin typeface="Poppins"/>
                <a:ea typeface="Poppins"/>
                <a:cs typeface="Poppins"/>
                <a:sym typeface="Poppins"/>
              </a:rPr>
              <a:t>Every initiative is designed to give moms one less thing to worry about and help families breathe a little easier.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774935"/>
            <a:ext cx="8556008" cy="8277168"/>
            <a:chOff x="0" y="152400"/>
            <a:chExt cx="11408011" cy="11036223"/>
          </a:xfrm>
        </p:grpSpPr>
        <p:sp>
          <p:nvSpPr>
            <p:cNvPr id="3" name="TextBox 3"/>
            <p:cNvSpPr txBox="1"/>
            <p:nvPr/>
          </p:nvSpPr>
          <p:spPr>
            <a:xfrm>
              <a:off x="0" y="3022884"/>
              <a:ext cx="11408011" cy="8165739"/>
            </a:xfrm>
            <a:prstGeom prst="rect">
              <a:avLst/>
            </a:prstGeom>
          </p:spPr>
          <p:txBody>
            <a:bodyPr lIns="0" tIns="0" rIns="0" bIns="0" rtlCol="0" anchor="t">
              <a:spAutoFit/>
            </a:bodyPr>
            <a:lstStyle/>
            <a:p>
              <a:pPr>
                <a:lnSpc>
                  <a:spcPts val="2666"/>
                </a:lnSpc>
              </a:pPr>
              <a:r>
                <a:rPr lang="en-US" sz="2051" spc="-41" dirty="0">
                  <a:solidFill>
                    <a:srgbClr val="1A2E57"/>
                  </a:solidFill>
                  <a:latin typeface="Poppins"/>
                  <a:cs typeface="Poppins"/>
                </a:rPr>
                <a:t>Gift Card Fridays provide weekly essentials support so moms can take care of everyday needs like getting to work, school drop-offs, appointments, and keeping food in the house. This small weekly relief helps keep families moving.</a:t>
              </a:r>
            </a:p>
            <a:p>
              <a:pPr marL="0" lvl="0" indent="0" algn="l">
                <a:lnSpc>
                  <a:spcPts val="2666"/>
                </a:lnSpc>
              </a:pPr>
              <a:endParaRPr lang="en-US" sz="2051" u="none" strike="noStrike" spc="-41" dirty="0">
                <a:solidFill>
                  <a:srgbClr val="1A2E57"/>
                </a:solidFill>
                <a:latin typeface="Poppins"/>
                <a:ea typeface="Poppins"/>
                <a:cs typeface="Poppins"/>
                <a:sym typeface="Poppins"/>
              </a:endParaRPr>
            </a:p>
            <a:p>
              <a:pPr marL="0" lvl="0" indent="0" algn="l">
                <a:lnSpc>
                  <a:spcPts val="2666"/>
                </a:lnSpc>
              </a:pPr>
              <a:r>
                <a:rPr lang="en-US" sz="2051" b="1" u="none" strike="noStrike" spc="-41" dirty="0">
                  <a:solidFill>
                    <a:srgbClr val="1A2E57"/>
                  </a:solidFill>
                  <a:latin typeface="Poppins Bold"/>
                  <a:ea typeface="Poppins Bold"/>
                  <a:cs typeface="Poppins Bold"/>
                  <a:sym typeface="Poppins Bold"/>
                </a:rPr>
                <a:t>What We Provide</a:t>
              </a:r>
            </a:p>
            <a:p>
              <a:pPr marL="0" lvl="0" indent="0" algn="l">
                <a:lnSpc>
                  <a:spcPts val="2666"/>
                </a:lnSpc>
              </a:pPr>
              <a:r>
                <a:rPr lang="en-US" sz="2051" u="none" strike="noStrike" spc="-41" dirty="0">
                  <a:solidFill>
                    <a:srgbClr val="1A2E57"/>
                  </a:solidFill>
                  <a:latin typeface="Poppins"/>
                  <a:ea typeface="Poppins"/>
                  <a:cs typeface="Poppins"/>
                  <a:sym typeface="Poppins"/>
                </a:rPr>
                <a:t>$50 gift cards every Friday</a:t>
              </a:r>
            </a:p>
            <a:p>
              <a:pPr marL="0" lvl="0" indent="0" algn="l">
                <a:lnSpc>
                  <a:spcPts val="2666"/>
                </a:lnSpc>
              </a:pPr>
              <a:endParaRPr lang="en-US" sz="2051" u="none" strike="noStrike" spc="-41" dirty="0">
                <a:solidFill>
                  <a:srgbClr val="1A2E57"/>
                </a:solidFill>
                <a:latin typeface="Poppins"/>
                <a:ea typeface="Poppins"/>
                <a:cs typeface="Poppins"/>
                <a:sym typeface="Poppins"/>
              </a:endParaRPr>
            </a:p>
            <a:p>
              <a:pPr marL="0" lvl="0" indent="0" algn="l">
                <a:lnSpc>
                  <a:spcPts val="2666"/>
                </a:lnSpc>
              </a:pPr>
              <a:r>
                <a:rPr lang="en-US" sz="2051" b="1" u="none" strike="noStrike" spc="-41" dirty="0">
                  <a:solidFill>
                    <a:srgbClr val="1A2E57"/>
                  </a:solidFill>
                  <a:latin typeface="Poppins Bold"/>
                  <a:ea typeface="Poppins Bold"/>
                  <a:cs typeface="Poppins Bold"/>
                  <a:sym typeface="Poppins Bold"/>
                </a:rPr>
                <a:t>Goal</a:t>
              </a:r>
            </a:p>
            <a:p>
              <a:pPr marL="0" lvl="0" indent="0" algn="l">
                <a:lnSpc>
                  <a:spcPts val="2666"/>
                </a:lnSpc>
              </a:pPr>
              <a:r>
                <a:rPr lang="en-US" sz="2051" u="none" strike="noStrike" spc="-41" dirty="0">
                  <a:solidFill>
                    <a:srgbClr val="1A2E57"/>
                  </a:solidFill>
                  <a:latin typeface="Poppins"/>
                  <a:ea typeface="Poppins"/>
                  <a:cs typeface="Poppins"/>
                  <a:sym typeface="Poppins"/>
                </a:rPr>
                <a:t>Provide $50 gift cards every week of 2026</a:t>
              </a:r>
            </a:p>
            <a:p>
              <a:pPr marL="0" lvl="0" indent="0" algn="l">
                <a:lnSpc>
                  <a:spcPts val="2666"/>
                </a:lnSpc>
              </a:pPr>
              <a:r>
                <a:rPr lang="en-US" sz="2051" u="none" strike="noStrike" spc="-41" dirty="0">
                  <a:solidFill>
                    <a:srgbClr val="1A2E57"/>
                  </a:solidFill>
                  <a:latin typeface="Poppins"/>
                  <a:ea typeface="Poppins"/>
                  <a:cs typeface="Poppins"/>
                  <a:sym typeface="Poppins"/>
                </a:rPr>
                <a:t>Minimum impact: support 52–104 moms throughout the year.</a:t>
              </a:r>
            </a:p>
            <a:p>
              <a:pPr marL="0" lvl="0" indent="0" algn="l">
                <a:lnSpc>
                  <a:spcPts val="2666"/>
                </a:lnSpc>
              </a:pPr>
              <a:endParaRPr lang="en-US" sz="2051" u="none" strike="noStrike" spc="-41" dirty="0">
                <a:solidFill>
                  <a:srgbClr val="1A2E57"/>
                </a:solidFill>
                <a:latin typeface="Poppins"/>
                <a:ea typeface="Poppins"/>
                <a:cs typeface="Poppins"/>
                <a:sym typeface="Poppins"/>
              </a:endParaRPr>
            </a:p>
            <a:p>
              <a:pPr marL="0" lvl="0" indent="0" algn="l">
                <a:lnSpc>
                  <a:spcPts val="2666"/>
                </a:lnSpc>
              </a:pPr>
              <a:r>
                <a:rPr lang="en-US" sz="2051" b="1" u="none" strike="noStrike" spc="-41" dirty="0">
                  <a:solidFill>
                    <a:srgbClr val="1A2E57"/>
                  </a:solidFill>
                  <a:latin typeface="Poppins Bold"/>
                  <a:ea typeface="Poppins Bold"/>
                  <a:cs typeface="Poppins Bold"/>
                  <a:sym typeface="Poppins Bold"/>
                </a:rPr>
                <a:t>Estimated Cost</a:t>
              </a:r>
            </a:p>
            <a:p>
              <a:pPr marL="0" lvl="0" indent="0" algn="l">
                <a:lnSpc>
                  <a:spcPts val="2666"/>
                </a:lnSpc>
              </a:pPr>
              <a:r>
                <a:rPr lang="en-US" sz="2051" u="none" strike="noStrike" spc="-41" dirty="0">
                  <a:solidFill>
                    <a:srgbClr val="1A2E57"/>
                  </a:solidFill>
                  <a:latin typeface="Poppins"/>
                  <a:ea typeface="Poppins"/>
                  <a:cs typeface="Poppins"/>
                  <a:sym typeface="Poppins"/>
                </a:rPr>
                <a:t>$2,600 (1 mom weekly)</a:t>
              </a:r>
            </a:p>
            <a:p>
              <a:pPr marL="0" lvl="0" indent="0" algn="l">
                <a:lnSpc>
                  <a:spcPts val="2666"/>
                </a:lnSpc>
              </a:pPr>
              <a:r>
                <a:rPr lang="en-US" sz="2051" u="none" strike="noStrike" spc="-41" dirty="0">
                  <a:solidFill>
                    <a:srgbClr val="1A2E57"/>
                  </a:solidFill>
                  <a:latin typeface="Poppins"/>
                  <a:ea typeface="Poppins"/>
                  <a:cs typeface="Poppins"/>
                  <a:sym typeface="Poppins"/>
                </a:rPr>
                <a:t>$5,200 (2 moms weekly)</a:t>
              </a:r>
            </a:p>
            <a:p>
              <a:pPr marL="0" lvl="0" indent="0" algn="l">
                <a:lnSpc>
                  <a:spcPts val="2666"/>
                </a:lnSpc>
              </a:pPr>
              <a:endParaRPr lang="en-US" sz="2051" u="none" strike="noStrike" spc="-41" dirty="0">
                <a:solidFill>
                  <a:srgbClr val="1A2E57"/>
                </a:solidFill>
                <a:latin typeface="Poppins"/>
                <a:ea typeface="Poppins"/>
                <a:cs typeface="Poppins"/>
                <a:sym typeface="Poppins"/>
              </a:endParaRPr>
            </a:p>
            <a:p>
              <a:pPr marL="0" lvl="0" indent="0" algn="l">
                <a:lnSpc>
                  <a:spcPts val="2666"/>
                </a:lnSpc>
              </a:pPr>
              <a:r>
                <a:rPr lang="en-US" sz="2051" u="none" strike="noStrike" spc="-41" dirty="0">
                  <a:solidFill>
                    <a:srgbClr val="1A2E57"/>
                  </a:solidFill>
                  <a:latin typeface="Poppins"/>
                  <a:ea typeface="Poppins"/>
                  <a:cs typeface="Poppins"/>
                  <a:sym typeface="Poppins"/>
                </a:rPr>
                <a:t>Note</a:t>
              </a:r>
            </a:p>
            <a:p>
              <a:pPr marL="0" lvl="0" indent="0" algn="l">
                <a:lnSpc>
                  <a:spcPts val="1872"/>
                </a:lnSpc>
              </a:pPr>
              <a:r>
                <a:rPr lang="en-US" sz="1439" u="none" strike="noStrike" spc="-28" dirty="0">
                  <a:solidFill>
                    <a:srgbClr val="1A2E57"/>
                  </a:solidFill>
                  <a:latin typeface="Poppins"/>
                  <a:ea typeface="Poppins"/>
                  <a:cs typeface="Poppins"/>
                  <a:sym typeface="Poppins"/>
                </a:rPr>
                <a:t>The more funding we have, the more gas cards we can giveaway</a:t>
              </a:r>
            </a:p>
          </p:txBody>
        </p:sp>
        <p:sp>
          <p:nvSpPr>
            <p:cNvPr id="4" name="TextBox 4"/>
            <p:cNvSpPr txBox="1"/>
            <p:nvPr/>
          </p:nvSpPr>
          <p:spPr>
            <a:xfrm>
              <a:off x="0" y="152400"/>
              <a:ext cx="11408011" cy="2840180"/>
            </a:xfrm>
            <a:prstGeom prst="rect">
              <a:avLst/>
            </a:prstGeom>
          </p:spPr>
          <p:txBody>
            <a:bodyPr lIns="0" tIns="0" rIns="0" bIns="0" rtlCol="0" anchor="t">
              <a:spAutoFit/>
            </a:bodyPr>
            <a:lstStyle/>
            <a:p>
              <a:pPr marL="0" lvl="0" indent="0" algn="l">
                <a:lnSpc>
                  <a:spcPts val="8119"/>
                </a:lnSpc>
                <a:spcBef>
                  <a:spcPct val="0"/>
                </a:spcBef>
              </a:pPr>
              <a:r>
                <a:rPr lang="en-US" sz="8119" u="none" strike="noStrike" spc="-162" dirty="0">
                  <a:solidFill>
                    <a:srgbClr val="1A2E57"/>
                  </a:solidFill>
                  <a:latin typeface="League Spartan"/>
                  <a:ea typeface="League Spartan"/>
                  <a:cs typeface="League Spartan"/>
                  <a:sym typeface="League Spartan"/>
                </a:rPr>
                <a:t>Gift Card Fridays</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007BFF"/>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1" name="TextBox 11"/>
          <p:cNvSpPr txBox="1"/>
          <p:nvPr/>
        </p:nvSpPr>
        <p:spPr>
          <a:xfrm>
            <a:off x="9144000" y="581025"/>
            <a:ext cx="2667000" cy="721995"/>
          </a:xfrm>
          <a:prstGeom prst="rect">
            <a:avLst/>
          </a:prstGeom>
        </p:spPr>
        <p:txBody>
          <a:bodyPr wrap="square" lIns="0" tIns="0" rIns="0" bIns="0" rtlCol="0" anchor="t">
            <a:spAutoFit/>
          </a:bodyPr>
          <a:lstStyle/>
          <a:p>
            <a:pPr algn="ctr">
              <a:lnSpc>
                <a:spcPts val="5880"/>
              </a:lnSpc>
            </a:pPr>
            <a:r>
              <a:rPr lang="en-US" sz="4200" dirty="0">
                <a:solidFill>
                  <a:srgbClr val="FFD700"/>
                </a:solidFill>
                <a:latin typeface="League Spartan"/>
                <a:ea typeface="League Spartan"/>
                <a:cs typeface="League Spartan"/>
                <a:sym typeface="League Spartan"/>
              </a:rPr>
              <a:t>Weekly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717012" y="2212935"/>
            <a:ext cx="6886575" cy="4907282"/>
            <a:chOff x="0" y="0"/>
            <a:chExt cx="9182100" cy="6543042"/>
          </a:xfrm>
        </p:grpSpPr>
        <p:sp>
          <p:nvSpPr>
            <p:cNvPr id="3" name="TextBox 3"/>
            <p:cNvSpPr txBox="1"/>
            <p:nvPr/>
          </p:nvSpPr>
          <p:spPr>
            <a:xfrm>
              <a:off x="0" y="6015357"/>
              <a:ext cx="9182100" cy="527685"/>
            </a:xfrm>
            <a:prstGeom prst="rect">
              <a:avLst/>
            </a:prstGeom>
          </p:spPr>
          <p:txBody>
            <a:bodyPr lIns="0" tIns="0" rIns="0" bIns="0" rtlCol="0" anchor="t">
              <a:spAutoFit/>
            </a:bodyPr>
            <a:lstStyle/>
            <a:p>
              <a:pPr marL="0" lvl="0" indent="0" algn="l">
                <a:lnSpc>
                  <a:spcPts val="3120"/>
                </a:lnSpc>
                <a:spcBef>
                  <a:spcPct val="0"/>
                </a:spcBef>
              </a:pPr>
              <a:r>
                <a:rPr lang="en-US" sz="2400" b="1" spc="-48">
                  <a:solidFill>
                    <a:srgbClr val="007BFF"/>
                  </a:solidFill>
                  <a:latin typeface="Poppins Bold"/>
                  <a:ea typeface="Poppins Bold"/>
                  <a:cs typeface="Poppins Bold"/>
                  <a:sym typeface="Poppins Bold"/>
                </a:rPr>
                <a:t>T</a:t>
              </a:r>
              <a:r>
                <a:rPr lang="en-US" sz="2400" b="1" u="none" strike="noStrike" spc="-48">
                  <a:solidFill>
                    <a:srgbClr val="007BFF"/>
                  </a:solidFill>
                  <a:latin typeface="Poppins Bold"/>
                  <a:ea typeface="Poppins Bold"/>
                  <a:cs typeface="Poppins Bold"/>
                  <a:sym typeface="Poppins Bold"/>
                </a:rPr>
                <a:t>he Essentials That Matter Most</a:t>
              </a:r>
            </a:p>
          </p:txBody>
        </p:sp>
        <p:sp>
          <p:nvSpPr>
            <p:cNvPr id="4" name="TextBox 4"/>
            <p:cNvSpPr txBox="1"/>
            <p:nvPr/>
          </p:nvSpPr>
          <p:spPr>
            <a:xfrm>
              <a:off x="0" y="-133350"/>
              <a:ext cx="9182100" cy="5770457"/>
            </a:xfrm>
            <a:prstGeom prst="rect">
              <a:avLst/>
            </a:prstGeom>
          </p:spPr>
          <p:txBody>
            <a:bodyPr lIns="0" tIns="0" rIns="0" bIns="0" rtlCol="0" anchor="t">
              <a:spAutoFit/>
            </a:bodyPr>
            <a:lstStyle/>
            <a:p>
              <a:pPr marL="0" lvl="0" indent="0" algn="l">
                <a:lnSpc>
                  <a:spcPts val="11559"/>
                </a:lnSpc>
              </a:pPr>
              <a:r>
                <a:rPr lang="en-US" sz="8499" spc="-169">
                  <a:solidFill>
                    <a:srgbClr val="FFD700"/>
                  </a:solidFill>
                  <a:latin typeface="League Spartan"/>
                  <a:ea typeface="League Spartan"/>
                  <a:cs typeface="League Spartan"/>
                  <a:sym typeface="League Spartan"/>
                </a:rPr>
                <a:t>Additional Support Funds</a:t>
              </a:r>
            </a:p>
          </p:txBody>
        </p:sp>
      </p:grpSp>
      <p:sp>
        <p:nvSpPr>
          <p:cNvPr id="5" name="TextBox 5"/>
          <p:cNvSpPr txBox="1"/>
          <p:nvPr/>
        </p:nvSpPr>
        <p:spPr>
          <a:xfrm>
            <a:off x="8968872" y="2287595"/>
            <a:ext cx="8156516" cy="4832622"/>
          </a:xfrm>
          <a:prstGeom prst="rect">
            <a:avLst/>
          </a:prstGeom>
        </p:spPr>
        <p:txBody>
          <a:bodyPr lIns="0" tIns="0" rIns="0" bIns="0" rtlCol="0" anchor="t">
            <a:spAutoFit/>
          </a:bodyPr>
          <a:lstStyle/>
          <a:p>
            <a:pPr algn="l">
              <a:lnSpc>
                <a:spcPts val="2960"/>
              </a:lnSpc>
            </a:pPr>
            <a:r>
              <a:rPr lang="en-US" sz="2114">
                <a:solidFill>
                  <a:srgbClr val="1A2E57"/>
                </a:solidFill>
                <a:latin typeface="Poppins"/>
                <a:ea typeface="Poppins"/>
                <a:cs typeface="Poppins"/>
                <a:sym typeface="Poppins"/>
              </a:rPr>
              <a:t>Each month features one focused initiative that tackles a core essential. These include:</a:t>
            </a:r>
          </a:p>
          <a:p>
            <a:pPr algn="l">
              <a:lnSpc>
                <a:spcPts val="2960"/>
              </a:lnSpc>
            </a:pPr>
            <a:endParaRPr lang="en-US" sz="2114">
              <a:solidFill>
                <a:srgbClr val="1A2E57"/>
              </a:solidFill>
              <a:latin typeface="Poppins"/>
              <a:ea typeface="Poppins"/>
              <a:cs typeface="Poppins"/>
              <a:sym typeface="Poppins"/>
            </a:endParaRPr>
          </a:p>
          <a:p>
            <a:pPr algn="l">
              <a:lnSpc>
                <a:spcPts val="2960"/>
              </a:lnSpc>
            </a:pPr>
            <a:r>
              <a:rPr lang="en-US" sz="2114" b="1">
                <a:solidFill>
                  <a:srgbClr val="1A2E57"/>
                </a:solidFill>
                <a:latin typeface="Poppins Bold"/>
                <a:ea typeface="Poppins Bold"/>
                <a:cs typeface="Poppins Bold"/>
                <a:sym typeface="Poppins Bold"/>
              </a:rPr>
              <a:t>• Laundry</a:t>
            </a:r>
          </a:p>
          <a:p>
            <a:pPr algn="l">
              <a:lnSpc>
                <a:spcPts val="2960"/>
              </a:lnSpc>
            </a:pPr>
            <a:r>
              <a:rPr lang="en-US" sz="2114" b="1">
                <a:solidFill>
                  <a:srgbClr val="1A2E57"/>
                </a:solidFill>
                <a:latin typeface="Poppins Bold"/>
                <a:ea typeface="Poppins Bold"/>
                <a:cs typeface="Poppins Bold"/>
                <a:sym typeface="Poppins Bold"/>
              </a:rPr>
              <a:t> • Groceries and household items</a:t>
            </a:r>
          </a:p>
          <a:p>
            <a:pPr algn="l">
              <a:lnSpc>
                <a:spcPts val="2960"/>
              </a:lnSpc>
            </a:pPr>
            <a:r>
              <a:rPr lang="en-US" sz="2114" b="1">
                <a:solidFill>
                  <a:srgbClr val="1A2E57"/>
                </a:solidFill>
                <a:latin typeface="Poppins Bold"/>
                <a:ea typeface="Poppins Bold"/>
                <a:cs typeface="Poppins Bold"/>
                <a:sym typeface="Poppins Bold"/>
              </a:rPr>
              <a:t> • Utility support</a:t>
            </a:r>
          </a:p>
          <a:p>
            <a:pPr algn="l">
              <a:lnSpc>
                <a:spcPts val="2960"/>
              </a:lnSpc>
            </a:pPr>
            <a:r>
              <a:rPr lang="en-US" sz="2114" b="1">
                <a:solidFill>
                  <a:srgbClr val="1A2E57"/>
                </a:solidFill>
                <a:latin typeface="Poppins Bold"/>
                <a:ea typeface="Poppins Bold"/>
                <a:cs typeface="Poppins Bold"/>
                <a:sym typeface="Poppins Bold"/>
              </a:rPr>
              <a:t> • Back to school</a:t>
            </a:r>
          </a:p>
          <a:p>
            <a:pPr algn="l">
              <a:lnSpc>
                <a:spcPts val="2960"/>
              </a:lnSpc>
            </a:pPr>
            <a:r>
              <a:rPr lang="en-US" sz="2114" b="1">
                <a:solidFill>
                  <a:srgbClr val="1A2E57"/>
                </a:solidFill>
                <a:latin typeface="Poppins Bold"/>
                <a:ea typeface="Poppins Bold"/>
                <a:cs typeface="Poppins Bold"/>
                <a:sym typeface="Poppins Bold"/>
              </a:rPr>
              <a:t> • Holiday essentials</a:t>
            </a:r>
          </a:p>
          <a:p>
            <a:pPr algn="l">
              <a:lnSpc>
                <a:spcPts val="2960"/>
              </a:lnSpc>
            </a:pPr>
            <a:r>
              <a:rPr lang="en-US" sz="2114" b="1">
                <a:solidFill>
                  <a:srgbClr val="1A2E57"/>
                </a:solidFill>
                <a:latin typeface="Poppins Bold"/>
                <a:ea typeface="Poppins Bold"/>
                <a:cs typeface="Poppins Bold"/>
                <a:sym typeface="Poppins Bold"/>
              </a:rPr>
              <a:t> • Birthday celebrations for families</a:t>
            </a:r>
          </a:p>
          <a:p>
            <a:pPr algn="l">
              <a:lnSpc>
                <a:spcPts val="2960"/>
              </a:lnSpc>
            </a:pPr>
            <a:r>
              <a:rPr lang="en-US" sz="2114" b="1">
                <a:solidFill>
                  <a:srgbClr val="1A2E57"/>
                </a:solidFill>
                <a:latin typeface="Poppins Bold"/>
                <a:ea typeface="Poppins Bold"/>
                <a:cs typeface="Poppins Bold"/>
                <a:sym typeface="Poppins Bold"/>
              </a:rPr>
              <a:t> • Other seasonal needs</a:t>
            </a:r>
          </a:p>
          <a:p>
            <a:pPr algn="l">
              <a:lnSpc>
                <a:spcPts val="2960"/>
              </a:lnSpc>
            </a:pPr>
            <a:endParaRPr lang="en-US" sz="2114" b="1">
              <a:solidFill>
                <a:srgbClr val="1A2E57"/>
              </a:solidFill>
              <a:latin typeface="Poppins Bold"/>
              <a:ea typeface="Poppins Bold"/>
              <a:cs typeface="Poppins Bold"/>
              <a:sym typeface="Poppins Bold"/>
            </a:endParaRPr>
          </a:p>
          <a:p>
            <a:pPr algn="l">
              <a:lnSpc>
                <a:spcPts val="2960"/>
              </a:lnSpc>
            </a:pPr>
            <a:r>
              <a:rPr lang="en-US" sz="2114">
                <a:solidFill>
                  <a:srgbClr val="1A2E57"/>
                </a:solidFill>
                <a:latin typeface="Poppins"/>
                <a:ea typeface="Poppins"/>
                <a:cs typeface="Poppins"/>
                <a:sym typeface="Poppins"/>
              </a:rPr>
              <a:t>Every initiative is designed to give moms one less thing to worry about and help families breathe a little easier.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BFF"/>
        </a:solidFill>
        <a:effectLst/>
      </p:bgPr>
    </p:bg>
    <p:spTree>
      <p:nvGrpSpPr>
        <p:cNvPr id="1" name=""/>
        <p:cNvGrpSpPr/>
        <p:nvPr/>
      </p:nvGrpSpPr>
      <p:grpSpPr>
        <a:xfrm>
          <a:off x="0" y="0"/>
          <a:ext cx="0" cy="0"/>
          <a:chOff x="0" y="0"/>
          <a:chExt cx="0" cy="0"/>
        </a:xfrm>
      </p:grpSpPr>
      <p:grpSp>
        <p:nvGrpSpPr>
          <p:cNvPr id="2" name="Group 2"/>
          <p:cNvGrpSpPr/>
          <p:nvPr/>
        </p:nvGrpSpPr>
        <p:grpSpPr>
          <a:xfrm>
            <a:off x="8750155" y="843093"/>
            <a:ext cx="9023180" cy="9049665"/>
            <a:chOff x="0" y="0"/>
            <a:chExt cx="12030907" cy="12066220"/>
          </a:xfrm>
        </p:grpSpPr>
        <p:sp>
          <p:nvSpPr>
            <p:cNvPr id="3" name="TextBox 3"/>
            <p:cNvSpPr txBox="1"/>
            <p:nvPr/>
          </p:nvSpPr>
          <p:spPr>
            <a:xfrm>
              <a:off x="0" y="1726518"/>
              <a:ext cx="12030907" cy="10339703"/>
            </a:xfrm>
            <a:prstGeom prst="rect">
              <a:avLst/>
            </a:prstGeom>
          </p:spPr>
          <p:txBody>
            <a:bodyPr lIns="0" tIns="0" rIns="0" bIns="0" rtlCol="0" anchor="t">
              <a:spAutoFit/>
            </a:bodyPr>
            <a:lstStyle/>
            <a:p>
              <a:pPr marL="0" lvl="0" indent="0" algn="l">
                <a:lnSpc>
                  <a:spcPts val="2778"/>
                </a:lnSpc>
              </a:pPr>
              <a:r>
                <a:rPr lang="en-US" sz="2137" b="1" u="none" strike="noStrike" spc="-42" dirty="0">
                  <a:solidFill>
                    <a:srgbClr val="1A2E57"/>
                  </a:solidFill>
                  <a:latin typeface="Poppins Bold"/>
                  <a:ea typeface="Poppins Bold"/>
                  <a:cs typeface="Poppins Bold"/>
                  <a:sym typeface="Poppins Bold"/>
                </a:rPr>
                <a:t>The Essentials Fund helps us meet everyday needs that fall outside of our monthly programs.</a:t>
              </a:r>
            </a:p>
            <a:p>
              <a:pPr marL="0" lvl="0" indent="0" algn="l">
                <a:lnSpc>
                  <a:spcPts val="2778"/>
                </a:lnSpc>
              </a:pPr>
              <a:endParaRPr lang="en-US" sz="2137" b="1" u="none" strike="noStrike" spc="-42" dirty="0">
                <a:solidFill>
                  <a:srgbClr val="1A2E57"/>
                </a:solidFill>
                <a:latin typeface="Poppins Bold"/>
                <a:ea typeface="Poppins Bold"/>
                <a:cs typeface="Poppins Bold"/>
                <a:sym typeface="Poppins Bold"/>
              </a:endParaRPr>
            </a:p>
            <a:p>
              <a:pPr marL="0" lvl="0" indent="0" algn="l">
                <a:lnSpc>
                  <a:spcPts val="2778"/>
                </a:lnSpc>
              </a:pPr>
              <a:r>
                <a:rPr lang="en-US" sz="2137" u="none" strike="noStrike" spc="-42" dirty="0">
                  <a:solidFill>
                    <a:srgbClr val="1A2E57"/>
                  </a:solidFill>
                  <a:latin typeface="Poppins"/>
                  <a:ea typeface="Poppins"/>
                  <a:cs typeface="Poppins"/>
                  <a:sym typeface="Poppins"/>
                </a:rPr>
                <a:t>When a mom reaches out with an unexpected expense — groceries, diapers, a small bill, a last-minute need — this fund lets us step in immediately and offer support.</a:t>
              </a:r>
            </a:p>
            <a:p>
              <a:pPr marL="0" lvl="0" indent="0" algn="l">
                <a:lnSpc>
                  <a:spcPts val="2778"/>
                </a:lnSpc>
              </a:pPr>
              <a:endParaRPr lang="en-US" sz="2137" u="none" strike="noStrike" spc="-42" dirty="0">
                <a:solidFill>
                  <a:srgbClr val="1A2E57"/>
                </a:solidFill>
                <a:latin typeface="Poppins"/>
                <a:ea typeface="Poppins"/>
                <a:cs typeface="Poppins"/>
                <a:sym typeface="Poppins"/>
              </a:endParaRPr>
            </a:p>
            <a:p>
              <a:pPr marL="0" lvl="0" indent="0" algn="l">
                <a:lnSpc>
                  <a:spcPts val="2778"/>
                </a:lnSpc>
              </a:pPr>
              <a:r>
                <a:rPr lang="en-US" sz="2137" b="1" u="none" strike="noStrike" spc="-42" dirty="0">
                  <a:solidFill>
                    <a:srgbClr val="1A2E57"/>
                  </a:solidFill>
                  <a:latin typeface="Poppins Bold"/>
                  <a:ea typeface="Poppins Bold"/>
                  <a:cs typeface="Poppins Bold"/>
                  <a:sym typeface="Poppins Bold"/>
                </a:rPr>
                <a:t>What It Supports</a:t>
              </a:r>
            </a:p>
            <a:p>
              <a:pPr marL="0" lvl="0" indent="0" algn="l">
                <a:lnSpc>
                  <a:spcPts val="2778"/>
                </a:lnSpc>
              </a:pPr>
              <a:r>
                <a:rPr lang="en-US" sz="2137" u="none" strike="noStrike" spc="-42" dirty="0">
                  <a:solidFill>
                    <a:srgbClr val="1A2E57"/>
                  </a:solidFill>
                  <a:latin typeface="Poppins"/>
                  <a:ea typeface="Poppins"/>
                  <a:cs typeface="Poppins"/>
                  <a:sym typeface="Poppins"/>
                </a:rPr>
                <a:t>• Small grocery assistance</a:t>
              </a:r>
            </a:p>
            <a:p>
              <a:pPr marL="0" lvl="0" indent="0" algn="l">
                <a:lnSpc>
                  <a:spcPts val="2778"/>
                </a:lnSpc>
              </a:pPr>
              <a:r>
                <a:rPr lang="en-US" sz="2137" u="none" strike="noStrike" spc="-42" dirty="0">
                  <a:solidFill>
                    <a:srgbClr val="1A2E57"/>
                  </a:solidFill>
                  <a:latin typeface="Poppins"/>
                  <a:ea typeface="Poppins"/>
                  <a:cs typeface="Poppins"/>
                  <a:sym typeface="Poppins"/>
                </a:rPr>
                <a:t> • Urgent household needs</a:t>
              </a:r>
            </a:p>
            <a:p>
              <a:pPr marL="0" lvl="0" indent="0" algn="l">
                <a:lnSpc>
                  <a:spcPts val="2778"/>
                </a:lnSpc>
              </a:pPr>
              <a:r>
                <a:rPr lang="en-US" sz="2137" u="none" strike="noStrike" spc="-42" dirty="0">
                  <a:solidFill>
                    <a:srgbClr val="1A2E57"/>
                  </a:solidFill>
                  <a:latin typeface="Poppins"/>
                  <a:ea typeface="Poppins"/>
                  <a:cs typeface="Poppins"/>
                  <a:sym typeface="Poppins"/>
                </a:rPr>
                <a:t> • Transportation or meal help</a:t>
              </a:r>
            </a:p>
            <a:p>
              <a:pPr marL="0" lvl="0" indent="0" algn="l">
                <a:lnSpc>
                  <a:spcPts val="2778"/>
                </a:lnSpc>
              </a:pPr>
              <a:r>
                <a:rPr lang="en-US" sz="2137" u="none" strike="noStrike" spc="-42" dirty="0">
                  <a:solidFill>
                    <a:srgbClr val="1A2E57"/>
                  </a:solidFill>
                  <a:latin typeface="Poppins"/>
                  <a:ea typeface="Poppins"/>
                  <a:cs typeface="Poppins"/>
                  <a:sym typeface="Poppins"/>
                </a:rPr>
                <a:t> • Supplemental support during initiatives</a:t>
              </a:r>
            </a:p>
            <a:p>
              <a:pPr marL="0" lvl="0" indent="0" algn="l">
                <a:lnSpc>
                  <a:spcPts val="2778"/>
                </a:lnSpc>
              </a:pPr>
              <a:r>
                <a:rPr lang="en-US" sz="2137" u="none" strike="noStrike" spc="-42" dirty="0">
                  <a:solidFill>
                    <a:srgbClr val="1A2E57"/>
                  </a:solidFill>
                  <a:latin typeface="Poppins"/>
                  <a:ea typeface="Poppins"/>
                  <a:cs typeface="Poppins"/>
                  <a:sym typeface="Poppins"/>
                </a:rPr>
                <a:t> • Operational essentials that keep </a:t>
              </a:r>
              <a:r>
                <a:rPr lang="en-US" sz="2137" u="none" strike="noStrike" spc="-42" dirty="0" err="1">
                  <a:solidFill>
                    <a:srgbClr val="1A2E57"/>
                  </a:solidFill>
                  <a:latin typeface="Poppins"/>
                  <a:ea typeface="Poppins"/>
                  <a:cs typeface="Poppins"/>
                  <a:sym typeface="Poppins"/>
                </a:rPr>
                <a:t>Plenteemore</a:t>
              </a:r>
              <a:r>
                <a:rPr lang="en-US" sz="2137" u="none" strike="noStrike" spc="-42" dirty="0">
                  <a:solidFill>
                    <a:srgbClr val="1A2E57"/>
                  </a:solidFill>
                  <a:latin typeface="Poppins"/>
                  <a:ea typeface="Poppins"/>
                  <a:cs typeface="Poppins"/>
                  <a:sym typeface="Poppins"/>
                </a:rPr>
                <a:t> running</a:t>
              </a:r>
            </a:p>
            <a:p>
              <a:pPr marL="0" lvl="0" indent="0" algn="l">
                <a:lnSpc>
                  <a:spcPts val="2778"/>
                </a:lnSpc>
              </a:pPr>
              <a:endParaRPr lang="en-US" sz="2137" u="none" strike="noStrike" spc="-42" dirty="0">
                <a:solidFill>
                  <a:srgbClr val="1A2E57"/>
                </a:solidFill>
                <a:latin typeface="Poppins"/>
                <a:ea typeface="Poppins"/>
                <a:cs typeface="Poppins"/>
                <a:sym typeface="Poppins"/>
              </a:endParaRPr>
            </a:p>
            <a:p>
              <a:pPr marL="0" lvl="0" indent="0" algn="l">
                <a:lnSpc>
                  <a:spcPts val="2778"/>
                </a:lnSpc>
              </a:pPr>
              <a:r>
                <a:rPr lang="en-US" sz="2137" b="1" u="none" strike="noStrike" spc="-42" dirty="0">
                  <a:solidFill>
                    <a:srgbClr val="1A2E57"/>
                  </a:solidFill>
                  <a:latin typeface="Poppins Bold"/>
                  <a:ea typeface="Poppins Bold"/>
                  <a:cs typeface="Poppins Bold"/>
                  <a:sym typeface="Poppins Bold"/>
                </a:rPr>
                <a:t>Goal</a:t>
              </a:r>
            </a:p>
            <a:p>
              <a:pPr marL="0" lvl="0" indent="0" algn="l">
                <a:lnSpc>
                  <a:spcPts val="2778"/>
                </a:lnSpc>
              </a:pPr>
              <a:r>
                <a:rPr lang="en-US" sz="2137" u="none" strike="noStrike" spc="-42" dirty="0">
                  <a:solidFill>
                    <a:srgbClr val="1A2E57"/>
                  </a:solidFill>
                  <a:latin typeface="Poppins"/>
                  <a:ea typeface="Poppins"/>
                  <a:cs typeface="Poppins"/>
                  <a:sym typeface="Poppins"/>
                </a:rPr>
                <a:t>Maintain a flexible fund that keeps </a:t>
              </a:r>
              <a:r>
                <a:rPr lang="en-US" sz="2137" u="none" strike="noStrike" spc="-42" dirty="0" err="1">
                  <a:solidFill>
                    <a:srgbClr val="1A2E57"/>
                  </a:solidFill>
                  <a:latin typeface="Poppins"/>
                  <a:ea typeface="Poppins"/>
                  <a:cs typeface="Poppins"/>
                  <a:sym typeface="Poppins"/>
                </a:rPr>
                <a:t>Plenteemore</a:t>
              </a:r>
              <a:r>
                <a:rPr lang="en-US" sz="2137" u="none" strike="noStrike" spc="-42" dirty="0">
                  <a:solidFill>
                    <a:srgbClr val="1A2E57"/>
                  </a:solidFill>
                  <a:latin typeface="Poppins"/>
                  <a:ea typeface="Poppins"/>
                  <a:cs typeface="Poppins"/>
                  <a:sym typeface="Poppins"/>
                </a:rPr>
                <a:t> responsive, reliable, and able to show up for moms in real time.</a:t>
              </a:r>
            </a:p>
            <a:p>
              <a:pPr marL="0" lvl="0" indent="0" algn="l">
                <a:lnSpc>
                  <a:spcPts val="2778"/>
                </a:lnSpc>
              </a:pPr>
              <a:endParaRPr lang="en-US" sz="2137" u="none" strike="noStrike" spc="-42" dirty="0">
                <a:solidFill>
                  <a:srgbClr val="1A2E57"/>
                </a:solidFill>
                <a:latin typeface="Poppins"/>
                <a:ea typeface="Poppins"/>
                <a:cs typeface="Poppins"/>
                <a:sym typeface="Poppins"/>
              </a:endParaRPr>
            </a:p>
            <a:p>
              <a:pPr marL="0" lvl="0" indent="0" algn="l">
                <a:lnSpc>
                  <a:spcPts val="2778"/>
                </a:lnSpc>
              </a:pPr>
              <a:r>
                <a:rPr lang="en-US" sz="2137" b="1" u="none" strike="noStrike" spc="-42" dirty="0">
                  <a:solidFill>
                    <a:srgbClr val="1A2E57"/>
                  </a:solidFill>
                  <a:latin typeface="Poppins Bold"/>
                  <a:ea typeface="Poppins Bold"/>
                  <a:cs typeface="Poppins Bold"/>
                  <a:sym typeface="Poppins Bold"/>
                </a:rPr>
                <a:t>Estimated Annual Need</a:t>
              </a:r>
            </a:p>
            <a:p>
              <a:pPr marL="0" lvl="0" indent="0" algn="l">
                <a:lnSpc>
                  <a:spcPts val="2778"/>
                </a:lnSpc>
              </a:pPr>
              <a:r>
                <a:rPr lang="en-US" sz="2137" u="none" strike="noStrike" spc="-42" dirty="0">
                  <a:solidFill>
                    <a:srgbClr val="1A2E57"/>
                  </a:solidFill>
                  <a:latin typeface="Poppins"/>
                  <a:ea typeface="Poppins"/>
                  <a:cs typeface="Poppins"/>
                  <a:sym typeface="Poppins"/>
                </a:rPr>
                <a:t>$3K</a:t>
              </a:r>
            </a:p>
            <a:p>
              <a:pPr marL="0" lvl="0" indent="0" algn="l">
                <a:lnSpc>
                  <a:spcPts val="2778"/>
                </a:lnSpc>
              </a:pPr>
              <a:endParaRPr lang="en-US" sz="2137" u="none" strike="noStrike" spc="-42" dirty="0">
                <a:solidFill>
                  <a:srgbClr val="1A2E57"/>
                </a:solidFill>
                <a:latin typeface="Poppins"/>
                <a:ea typeface="Poppins"/>
                <a:cs typeface="Poppins"/>
                <a:sym typeface="Poppins"/>
              </a:endParaRPr>
            </a:p>
            <a:p>
              <a:pPr marL="0" lvl="0" indent="0" algn="l">
                <a:lnSpc>
                  <a:spcPts val="2778"/>
                </a:lnSpc>
              </a:pPr>
              <a:endParaRPr lang="en-US" sz="2137" u="none" strike="noStrike" spc="-42" dirty="0">
                <a:solidFill>
                  <a:srgbClr val="1A2E57"/>
                </a:solidFill>
                <a:latin typeface="Poppins"/>
                <a:ea typeface="Poppins"/>
                <a:cs typeface="Poppins"/>
                <a:sym typeface="Poppins"/>
              </a:endParaRPr>
            </a:p>
          </p:txBody>
        </p:sp>
        <p:sp>
          <p:nvSpPr>
            <p:cNvPr id="4" name="TextBox 4"/>
            <p:cNvSpPr txBox="1"/>
            <p:nvPr/>
          </p:nvSpPr>
          <p:spPr>
            <a:xfrm>
              <a:off x="0" y="161925"/>
              <a:ext cx="12030907" cy="1549906"/>
            </a:xfrm>
            <a:prstGeom prst="rect">
              <a:avLst/>
            </a:prstGeom>
          </p:spPr>
          <p:txBody>
            <a:bodyPr lIns="0" tIns="0" rIns="0" bIns="0" rtlCol="0" anchor="t">
              <a:spAutoFit/>
            </a:bodyPr>
            <a:lstStyle/>
            <a:p>
              <a:pPr marL="0" lvl="0" indent="0" algn="l">
                <a:lnSpc>
                  <a:spcPts val="8461"/>
                </a:lnSpc>
                <a:spcBef>
                  <a:spcPct val="0"/>
                </a:spcBef>
              </a:pPr>
              <a:r>
                <a:rPr lang="en-US" sz="8461" u="none" strike="noStrike" spc="-169">
                  <a:solidFill>
                    <a:srgbClr val="F8F9FA"/>
                  </a:solidFill>
                  <a:latin typeface="League Spartan"/>
                  <a:ea typeface="League Spartan"/>
                  <a:cs typeface="League Spartan"/>
                  <a:sym typeface="League Spartan"/>
                </a:rPr>
                <a:t>Essentials Fund</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BFF"/>
        </a:solidFill>
        <a:effectLst/>
      </p:bgPr>
    </p:bg>
    <p:spTree>
      <p:nvGrpSpPr>
        <p:cNvPr id="1" name=""/>
        <p:cNvGrpSpPr/>
        <p:nvPr/>
      </p:nvGrpSpPr>
      <p:grpSpPr>
        <a:xfrm>
          <a:off x="0" y="0"/>
          <a:ext cx="0" cy="0"/>
          <a:chOff x="0" y="0"/>
          <a:chExt cx="0" cy="0"/>
        </a:xfrm>
      </p:grpSpPr>
      <p:grpSp>
        <p:nvGrpSpPr>
          <p:cNvPr id="2" name="Group 2"/>
          <p:cNvGrpSpPr/>
          <p:nvPr/>
        </p:nvGrpSpPr>
        <p:grpSpPr>
          <a:xfrm>
            <a:off x="8934450" y="666750"/>
            <a:ext cx="8324850" cy="8875395"/>
            <a:chOff x="0" y="0"/>
            <a:chExt cx="11099800" cy="11833860"/>
          </a:xfrm>
        </p:grpSpPr>
        <p:sp>
          <p:nvSpPr>
            <p:cNvPr id="3" name="TextBox 3"/>
            <p:cNvSpPr txBox="1"/>
            <p:nvPr/>
          </p:nvSpPr>
          <p:spPr>
            <a:xfrm>
              <a:off x="0" y="1933575"/>
              <a:ext cx="11099800" cy="9900285"/>
            </a:xfrm>
            <a:prstGeom prst="rect">
              <a:avLst/>
            </a:prstGeom>
          </p:spPr>
          <p:txBody>
            <a:bodyPr lIns="0" tIns="0" rIns="0" bIns="0" rtlCol="0" anchor="t">
              <a:spAutoFit/>
            </a:bodyPr>
            <a:lstStyle/>
            <a:p>
              <a:pPr marL="0" lvl="0" indent="0" algn="l">
                <a:lnSpc>
                  <a:spcPts val="3120"/>
                </a:lnSpc>
              </a:pPr>
              <a:r>
                <a:rPr lang="en-US" sz="2400" b="1" u="none" strike="noStrike" spc="-48">
                  <a:solidFill>
                    <a:srgbClr val="1A2E57"/>
                  </a:solidFill>
                  <a:latin typeface="Poppins Bold"/>
                  <a:ea typeface="Poppins Bold"/>
                  <a:cs typeface="Poppins Bold"/>
                  <a:sym typeface="Poppins Bold"/>
                </a:rPr>
                <a:t>The JOY Fund is dedicated to moments that go above and beyond — special experiences that honor, uplift, and surprise moms who rarely receive anything for themselves.</a:t>
              </a:r>
            </a:p>
            <a:p>
              <a:pPr marL="0" lvl="0" indent="0" algn="l">
                <a:lnSpc>
                  <a:spcPts val="3120"/>
                </a:lnSpc>
              </a:pPr>
              <a:endParaRPr lang="en-US" sz="2400" b="1" u="none" strike="noStrike" spc="-48">
                <a:solidFill>
                  <a:srgbClr val="1A2E57"/>
                </a:solidFill>
                <a:latin typeface="Poppins Bold"/>
                <a:ea typeface="Poppins Bold"/>
                <a:cs typeface="Poppins Bold"/>
                <a:sym typeface="Poppins Bold"/>
              </a:endParaRPr>
            </a:p>
            <a:p>
              <a:pPr marL="0" lvl="0" indent="0" algn="l">
                <a:lnSpc>
                  <a:spcPts val="3120"/>
                </a:lnSpc>
              </a:pPr>
              <a:r>
                <a:rPr lang="en-US" sz="2400" b="1" u="none" strike="noStrike" spc="-48">
                  <a:solidFill>
                    <a:srgbClr val="1A2E57"/>
                  </a:solidFill>
                  <a:latin typeface="Poppins Bold"/>
                  <a:ea typeface="Poppins Bold"/>
                  <a:cs typeface="Poppins Bold"/>
                  <a:sym typeface="Poppins Bold"/>
                </a:rPr>
                <a:t>What It Supports</a:t>
              </a:r>
            </a:p>
            <a:p>
              <a:pPr marL="0" lvl="0" indent="0" algn="l">
                <a:lnSpc>
                  <a:spcPts val="3120"/>
                </a:lnSpc>
              </a:pPr>
              <a:r>
                <a:rPr lang="en-US" sz="2400" u="none" strike="noStrike" spc="-48">
                  <a:solidFill>
                    <a:srgbClr val="1A2E57"/>
                  </a:solidFill>
                  <a:latin typeface="Poppins"/>
                  <a:ea typeface="Poppins"/>
                  <a:cs typeface="Poppins"/>
                  <a:sym typeface="Poppins"/>
                </a:rPr>
                <a:t>• Spa days</a:t>
              </a:r>
            </a:p>
            <a:p>
              <a:pPr marL="0" lvl="0" indent="0" algn="l">
                <a:lnSpc>
                  <a:spcPts val="3120"/>
                </a:lnSpc>
              </a:pPr>
              <a:r>
                <a:rPr lang="en-US" sz="2400" u="none" strike="noStrike" spc="-48">
                  <a:solidFill>
                    <a:srgbClr val="1A2E57"/>
                  </a:solidFill>
                  <a:latin typeface="Poppins"/>
                  <a:ea typeface="Poppins"/>
                  <a:cs typeface="Poppins"/>
                  <a:sym typeface="Poppins"/>
                </a:rPr>
                <a:t> • Home cleanings</a:t>
              </a:r>
            </a:p>
            <a:p>
              <a:pPr marL="0" lvl="0" indent="0" algn="l">
                <a:lnSpc>
                  <a:spcPts val="3120"/>
                </a:lnSpc>
              </a:pPr>
              <a:r>
                <a:rPr lang="en-US" sz="2400" u="none" strike="noStrike" spc="-48">
                  <a:solidFill>
                    <a:srgbClr val="1A2E57"/>
                  </a:solidFill>
                  <a:latin typeface="Poppins"/>
                  <a:ea typeface="Poppins"/>
                  <a:cs typeface="Poppins"/>
                  <a:sym typeface="Poppins"/>
                </a:rPr>
                <a:t> • Family outings</a:t>
              </a:r>
            </a:p>
            <a:p>
              <a:pPr marL="0" lvl="0" indent="0" algn="l">
                <a:lnSpc>
                  <a:spcPts val="3120"/>
                </a:lnSpc>
              </a:pPr>
              <a:r>
                <a:rPr lang="en-US" sz="2400" u="none" strike="noStrike" spc="-48">
                  <a:solidFill>
                    <a:srgbClr val="1A2E57"/>
                  </a:solidFill>
                  <a:latin typeface="Poppins"/>
                  <a:ea typeface="Poppins"/>
                  <a:cs typeface="Poppins"/>
                  <a:sym typeface="Poppins"/>
                </a:rPr>
                <a:t> • Personal surprises</a:t>
              </a:r>
            </a:p>
            <a:p>
              <a:pPr marL="0" lvl="0" indent="0" algn="l">
                <a:lnSpc>
                  <a:spcPts val="3120"/>
                </a:lnSpc>
              </a:pPr>
              <a:r>
                <a:rPr lang="en-US" sz="2400" u="none" strike="noStrike" spc="-48">
                  <a:solidFill>
                    <a:srgbClr val="1A2E57"/>
                  </a:solidFill>
                  <a:latin typeface="Poppins"/>
                  <a:ea typeface="Poppins"/>
                  <a:cs typeface="Poppins"/>
                  <a:sym typeface="Poppins"/>
                </a:rPr>
                <a:t> • Experience-based blessings throughout the year</a:t>
              </a:r>
            </a:p>
            <a:p>
              <a:pPr marL="0" lvl="0" indent="0" algn="l">
                <a:lnSpc>
                  <a:spcPts val="3120"/>
                </a:lnSpc>
              </a:pPr>
              <a:endParaRPr lang="en-US" sz="2400" u="none" strike="noStrike" spc="-48">
                <a:solidFill>
                  <a:srgbClr val="1A2E57"/>
                </a:solidFill>
                <a:latin typeface="Poppins"/>
                <a:ea typeface="Poppins"/>
                <a:cs typeface="Poppins"/>
                <a:sym typeface="Poppins"/>
              </a:endParaRPr>
            </a:p>
            <a:p>
              <a:pPr marL="0" lvl="0" indent="0" algn="l">
                <a:lnSpc>
                  <a:spcPts val="3120"/>
                </a:lnSpc>
              </a:pPr>
              <a:r>
                <a:rPr lang="en-US" sz="2400" b="1" u="none" strike="noStrike" spc="-48">
                  <a:solidFill>
                    <a:srgbClr val="1A2E57"/>
                  </a:solidFill>
                  <a:latin typeface="Poppins Bold"/>
                  <a:ea typeface="Poppins Bold"/>
                  <a:cs typeface="Poppins Bold"/>
                  <a:sym typeface="Poppins Bold"/>
                </a:rPr>
                <a:t>Goal</a:t>
              </a:r>
            </a:p>
            <a:p>
              <a:pPr marL="0" lvl="0" indent="0" algn="l">
                <a:lnSpc>
                  <a:spcPts val="3120"/>
                </a:lnSpc>
              </a:pPr>
              <a:r>
                <a:rPr lang="en-US" sz="2400" u="none" strike="noStrike" spc="-48">
                  <a:solidFill>
                    <a:srgbClr val="1A2E57"/>
                  </a:solidFill>
                  <a:latin typeface="Poppins"/>
                  <a:ea typeface="Poppins"/>
                  <a:cs typeface="Poppins"/>
                  <a:sym typeface="Poppins"/>
                </a:rPr>
                <a:t>Create meaningful moments of joy for moms who need reminders that they matter too.</a:t>
              </a:r>
            </a:p>
            <a:p>
              <a:pPr marL="0" lvl="0" indent="0" algn="l">
                <a:lnSpc>
                  <a:spcPts val="3120"/>
                </a:lnSpc>
              </a:pPr>
              <a:endParaRPr lang="en-US" sz="2400" u="none" strike="noStrike" spc="-48">
                <a:solidFill>
                  <a:srgbClr val="1A2E57"/>
                </a:solidFill>
                <a:latin typeface="Poppins"/>
                <a:ea typeface="Poppins"/>
                <a:cs typeface="Poppins"/>
                <a:sym typeface="Poppins"/>
              </a:endParaRPr>
            </a:p>
            <a:p>
              <a:pPr marL="0" lvl="0" indent="0" algn="l">
                <a:lnSpc>
                  <a:spcPts val="3120"/>
                </a:lnSpc>
              </a:pPr>
              <a:r>
                <a:rPr lang="en-US" sz="2400" b="1" u="none" strike="noStrike" spc="-48">
                  <a:solidFill>
                    <a:srgbClr val="1A2E57"/>
                  </a:solidFill>
                  <a:latin typeface="Poppins Bold"/>
                  <a:ea typeface="Poppins Bold"/>
                  <a:cs typeface="Poppins Bold"/>
                  <a:sym typeface="Poppins Bold"/>
                </a:rPr>
                <a:t>Estimated Annual Need</a:t>
              </a:r>
            </a:p>
            <a:p>
              <a:pPr marL="0" lvl="0" indent="0" algn="l">
                <a:lnSpc>
                  <a:spcPts val="3120"/>
                </a:lnSpc>
              </a:pPr>
              <a:r>
                <a:rPr lang="en-US" sz="2400" u="none" strike="noStrike" spc="-48">
                  <a:solidFill>
                    <a:srgbClr val="1A2E57"/>
                  </a:solidFill>
                  <a:latin typeface="Poppins"/>
                  <a:ea typeface="Poppins"/>
                  <a:cs typeface="Poppins"/>
                  <a:sym typeface="Poppins"/>
                </a:rPr>
                <a:t>$3K</a:t>
              </a:r>
            </a:p>
            <a:p>
              <a:pPr marL="0" lvl="0" indent="0" algn="l">
                <a:lnSpc>
                  <a:spcPts val="3120"/>
                </a:lnSpc>
              </a:pPr>
              <a:endParaRPr lang="en-US" sz="2400" u="none" strike="noStrike" spc="-48">
                <a:solidFill>
                  <a:srgbClr val="1A2E57"/>
                </a:solidFill>
                <a:latin typeface="Poppins"/>
                <a:ea typeface="Poppins"/>
                <a:cs typeface="Poppins"/>
                <a:sym typeface="Poppins"/>
              </a:endParaRPr>
            </a:p>
          </p:txBody>
        </p:sp>
        <p:sp>
          <p:nvSpPr>
            <p:cNvPr id="4" name="TextBox 4"/>
            <p:cNvSpPr txBox="1"/>
            <p:nvPr/>
          </p:nvSpPr>
          <p:spPr>
            <a:xfrm>
              <a:off x="0" y="180975"/>
              <a:ext cx="11099800" cy="1740959"/>
            </a:xfrm>
            <a:prstGeom prst="rect">
              <a:avLst/>
            </a:prstGeom>
          </p:spPr>
          <p:txBody>
            <a:bodyPr lIns="0" tIns="0" rIns="0" bIns="0" rtlCol="0" anchor="t">
              <a:spAutoFit/>
            </a:bodyPr>
            <a:lstStyle/>
            <a:p>
              <a:pPr marL="0" lvl="0" indent="0" algn="l">
                <a:lnSpc>
                  <a:spcPts val="9500"/>
                </a:lnSpc>
                <a:spcBef>
                  <a:spcPct val="0"/>
                </a:spcBef>
              </a:pPr>
              <a:r>
                <a:rPr lang="en-US" sz="9500" spc="-190">
                  <a:solidFill>
                    <a:srgbClr val="F8F9FA"/>
                  </a:solidFill>
                  <a:latin typeface="League Spartan"/>
                  <a:ea typeface="League Spartan"/>
                  <a:cs typeface="League Spartan"/>
                  <a:sym typeface="League Spartan"/>
                </a:rPr>
                <a:t>JOY Fund</a:t>
              </a:r>
            </a:p>
          </p:txBody>
        </p:sp>
      </p:grpSp>
      <p:grpSp>
        <p:nvGrpSpPr>
          <p:cNvPr id="5" name="Group 5"/>
          <p:cNvGrpSpPr/>
          <p:nvPr/>
        </p:nvGrpSpPr>
        <p:grpSpPr>
          <a:xfrm>
            <a:off x="0" y="0"/>
            <a:ext cx="8267700" cy="10287000"/>
            <a:chOff x="0" y="0"/>
            <a:chExt cx="2177501" cy="2709333"/>
          </a:xfrm>
        </p:grpSpPr>
        <p:sp>
          <p:nvSpPr>
            <p:cNvPr id="6" name="Freeform 6"/>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7" name="TextBox 7"/>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666750" y="666750"/>
            <a:ext cx="6886575" cy="8953500"/>
            <a:chOff x="0" y="0"/>
            <a:chExt cx="812800" cy="1056752"/>
          </a:xfrm>
        </p:grpSpPr>
        <p:sp>
          <p:nvSpPr>
            <p:cNvPr id="9" name="Freeform 9"/>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0" name="Freeform 10"/>
          <p:cNvSpPr/>
          <p:nvPr/>
        </p:nvSpPr>
        <p:spPr>
          <a:xfrm rot="-10800000">
            <a:off x="6115050" y="8971632"/>
            <a:ext cx="1438275" cy="1315368"/>
          </a:xfrm>
          <a:custGeom>
            <a:avLst/>
            <a:gdLst/>
            <a:ahLst/>
            <a:cxnLst/>
            <a:rect l="l" t="t" r="r" b="b"/>
            <a:pathLst>
              <a:path w="1438275" h="1315368">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928687"/>
            <a:ext cx="6886575" cy="7940995"/>
            <a:chOff x="0" y="-133351"/>
            <a:chExt cx="9182100" cy="10587993"/>
          </a:xfrm>
        </p:grpSpPr>
        <p:sp>
          <p:nvSpPr>
            <p:cNvPr id="3" name="TextBox 3"/>
            <p:cNvSpPr txBox="1"/>
            <p:nvPr/>
          </p:nvSpPr>
          <p:spPr>
            <a:xfrm>
              <a:off x="0" y="9926957"/>
              <a:ext cx="9182100" cy="527685"/>
            </a:xfrm>
            <a:prstGeom prst="rect">
              <a:avLst/>
            </a:prstGeom>
          </p:spPr>
          <p:txBody>
            <a:bodyPr lIns="0" tIns="0" rIns="0" bIns="0" rtlCol="0" anchor="t">
              <a:spAutoFit/>
            </a:bodyPr>
            <a:lstStyle/>
            <a:p>
              <a:pPr marL="0" lvl="0" indent="0" algn="l">
                <a:lnSpc>
                  <a:spcPts val="3120"/>
                </a:lnSpc>
                <a:spcBef>
                  <a:spcPct val="0"/>
                </a:spcBef>
              </a:pPr>
              <a:r>
                <a:rPr lang="en-US" sz="2400" b="1" spc="-48" dirty="0">
                  <a:solidFill>
                    <a:srgbClr val="007BFF"/>
                  </a:solidFill>
                  <a:latin typeface="Poppins Bold"/>
                  <a:ea typeface="Poppins Bold"/>
                  <a:cs typeface="Poppins Bold"/>
                  <a:sym typeface="Poppins Bold"/>
                </a:rPr>
                <a:t>T</a:t>
              </a:r>
              <a:r>
                <a:rPr lang="en-US" sz="2400" b="1" u="none" strike="noStrike" spc="-48" dirty="0">
                  <a:solidFill>
                    <a:srgbClr val="007BFF"/>
                  </a:solidFill>
                  <a:latin typeface="Poppins Bold"/>
                  <a:ea typeface="Poppins Bold"/>
                  <a:cs typeface="Poppins Bold"/>
                  <a:sym typeface="Poppins Bold"/>
                </a:rPr>
                <a:t>he Essentials That Matter Most</a:t>
              </a:r>
            </a:p>
          </p:txBody>
        </p:sp>
        <p:sp>
          <p:nvSpPr>
            <p:cNvPr id="4" name="TextBox 4"/>
            <p:cNvSpPr txBox="1"/>
            <p:nvPr/>
          </p:nvSpPr>
          <p:spPr>
            <a:xfrm>
              <a:off x="0" y="-133351"/>
              <a:ext cx="9182100" cy="7873950"/>
            </a:xfrm>
            <a:prstGeom prst="rect">
              <a:avLst/>
            </a:prstGeom>
          </p:spPr>
          <p:txBody>
            <a:bodyPr lIns="0" tIns="0" rIns="0" bIns="0" rtlCol="0" anchor="t">
              <a:spAutoFit/>
            </a:bodyPr>
            <a:lstStyle/>
            <a:p>
              <a:pPr marL="0" lvl="0" indent="0" algn="l">
                <a:lnSpc>
                  <a:spcPts val="11559"/>
                </a:lnSpc>
              </a:pPr>
              <a:r>
                <a:rPr lang="en-US" sz="8499" spc="-169" dirty="0">
                  <a:solidFill>
                    <a:srgbClr val="FFD700"/>
                  </a:solidFill>
                  <a:latin typeface="League Spartan"/>
                  <a:ea typeface="League Spartan"/>
                  <a:cs typeface="League Spartan"/>
                  <a:sym typeface="League Spartan"/>
                </a:rPr>
                <a:t>How You</a:t>
              </a:r>
            </a:p>
            <a:p>
              <a:pPr marL="0" lvl="0" indent="0" algn="l">
                <a:lnSpc>
                  <a:spcPts val="11559"/>
                </a:lnSpc>
              </a:pPr>
              <a:r>
                <a:rPr lang="en-US" sz="8499" spc="-169" dirty="0">
                  <a:solidFill>
                    <a:srgbClr val="FFD700"/>
                  </a:solidFill>
                  <a:latin typeface="League Spartan"/>
                  <a:ea typeface="League Spartan"/>
                  <a:cs typeface="League Spartan"/>
                  <a:sym typeface="League Spartan"/>
                </a:rPr>
                <a:t>Can Be</a:t>
              </a:r>
            </a:p>
            <a:p>
              <a:pPr marL="0" lvl="0" indent="0" algn="l">
                <a:lnSpc>
                  <a:spcPts val="11559"/>
                </a:lnSpc>
              </a:pPr>
              <a:r>
                <a:rPr lang="en-US" sz="8499" spc="-169" dirty="0">
                  <a:solidFill>
                    <a:srgbClr val="FFD700"/>
                  </a:solidFill>
                  <a:latin typeface="League Spartan"/>
                  <a:ea typeface="League Spartan"/>
                  <a:cs typeface="League Spartan"/>
                  <a:sym typeface="League Spartan"/>
                </a:rPr>
                <a:t>A Part of</a:t>
              </a:r>
            </a:p>
            <a:p>
              <a:pPr marL="0" lvl="0" indent="0" algn="l">
                <a:lnSpc>
                  <a:spcPts val="11559"/>
                </a:lnSpc>
              </a:pPr>
              <a:r>
                <a:rPr lang="en-US" sz="8499" spc="-169" dirty="0">
                  <a:solidFill>
                    <a:srgbClr val="FFD700"/>
                  </a:solidFill>
                  <a:latin typeface="League Spartan"/>
                  <a:ea typeface="League Spartan"/>
                  <a:cs typeface="League Spartan"/>
                  <a:sym typeface="League Spartan"/>
                </a:rPr>
                <a:t>This Work…</a:t>
              </a:r>
            </a:p>
          </p:txBody>
        </p:sp>
      </p:grpSp>
      <p:sp>
        <p:nvSpPr>
          <p:cNvPr id="5" name="TextBox 5"/>
          <p:cNvSpPr txBox="1"/>
          <p:nvPr/>
        </p:nvSpPr>
        <p:spPr>
          <a:xfrm>
            <a:off x="8968872" y="2287595"/>
            <a:ext cx="8156516" cy="4832622"/>
          </a:xfrm>
          <a:prstGeom prst="rect">
            <a:avLst/>
          </a:prstGeom>
        </p:spPr>
        <p:txBody>
          <a:bodyPr lIns="0" tIns="0" rIns="0" bIns="0" rtlCol="0" anchor="t">
            <a:spAutoFit/>
          </a:bodyPr>
          <a:lstStyle/>
          <a:p>
            <a:pPr algn="l">
              <a:lnSpc>
                <a:spcPts val="2960"/>
              </a:lnSpc>
            </a:pPr>
            <a:r>
              <a:rPr lang="en-US" sz="2114" dirty="0">
                <a:solidFill>
                  <a:srgbClr val="1A2E57"/>
                </a:solidFill>
                <a:latin typeface="Poppins"/>
                <a:ea typeface="Poppins"/>
                <a:cs typeface="Poppins"/>
                <a:sym typeface="Poppins"/>
              </a:rPr>
              <a:t>Each month features one focused initiative that tackles a core essential. These include:</a:t>
            </a:r>
          </a:p>
          <a:p>
            <a:pPr algn="l">
              <a:lnSpc>
                <a:spcPts val="2960"/>
              </a:lnSpc>
            </a:pPr>
            <a:endParaRPr lang="en-US" sz="2114" dirty="0">
              <a:solidFill>
                <a:srgbClr val="1A2E57"/>
              </a:solidFill>
              <a:latin typeface="Poppins"/>
              <a:ea typeface="Poppins"/>
              <a:cs typeface="Poppins"/>
              <a:sym typeface="Poppins"/>
            </a:endParaRPr>
          </a:p>
          <a:p>
            <a:pPr algn="l">
              <a:lnSpc>
                <a:spcPts val="2960"/>
              </a:lnSpc>
            </a:pPr>
            <a:r>
              <a:rPr lang="en-US" sz="2114" b="1" dirty="0">
                <a:solidFill>
                  <a:srgbClr val="1A2E57"/>
                </a:solidFill>
                <a:latin typeface="Poppins Bold"/>
                <a:ea typeface="Poppins Bold"/>
                <a:cs typeface="Poppins Bold"/>
                <a:sym typeface="Poppins Bold"/>
              </a:rPr>
              <a:t>• Laundry</a:t>
            </a:r>
          </a:p>
          <a:p>
            <a:pPr algn="l">
              <a:lnSpc>
                <a:spcPts val="2960"/>
              </a:lnSpc>
            </a:pPr>
            <a:r>
              <a:rPr lang="en-US" sz="2114" b="1" dirty="0">
                <a:solidFill>
                  <a:srgbClr val="1A2E57"/>
                </a:solidFill>
                <a:latin typeface="Poppins Bold"/>
                <a:ea typeface="Poppins Bold"/>
                <a:cs typeface="Poppins Bold"/>
                <a:sym typeface="Poppins Bold"/>
              </a:rPr>
              <a:t> • Groceries and household items</a:t>
            </a:r>
          </a:p>
          <a:p>
            <a:pPr algn="l">
              <a:lnSpc>
                <a:spcPts val="2960"/>
              </a:lnSpc>
            </a:pPr>
            <a:r>
              <a:rPr lang="en-US" sz="2114" b="1" dirty="0">
                <a:solidFill>
                  <a:srgbClr val="1A2E57"/>
                </a:solidFill>
                <a:latin typeface="Poppins Bold"/>
                <a:ea typeface="Poppins Bold"/>
                <a:cs typeface="Poppins Bold"/>
                <a:sym typeface="Poppins Bold"/>
              </a:rPr>
              <a:t> • Utility support</a:t>
            </a:r>
          </a:p>
          <a:p>
            <a:pPr algn="l">
              <a:lnSpc>
                <a:spcPts val="2960"/>
              </a:lnSpc>
            </a:pPr>
            <a:r>
              <a:rPr lang="en-US" sz="2114" b="1" dirty="0">
                <a:solidFill>
                  <a:srgbClr val="1A2E57"/>
                </a:solidFill>
                <a:latin typeface="Poppins Bold"/>
                <a:ea typeface="Poppins Bold"/>
                <a:cs typeface="Poppins Bold"/>
                <a:sym typeface="Poppins Bold"/>
              </a:rPr>
              <a:t> • Back to school</a:t>
            </a:r>
          </a:p>
          <a:p>
            <a:pPr algn="l">
              <a:lnSpc>
                <a:spcPts val="2960"/>
              </a:lnSpc>
            </a:pPr>
            <a:r>
              <a:rPr lang="en-US" sz="2114" b="1" dirty="0">
                <a:solidFill>
                  <a:srgbClr val="1A2E57"/>
                </a:solidFill>
                <a:latin typeface="Poppins Bold"/>
                <a:ea typeface="Poppins Bold"/>
                <a:cs typeface="Poppins Bold"/>
                <a:sym typeface="Poppins Bold"/>
              </a:rPr>
              <a:t> • Holiday essentials</a:t>
            </a:r>
          </a:p>
          <a:p>
            <a:pPr algn="l">
              <a:lnSpc>
                <a:spcPts val="2960"/>
              </a:lnSpc>
            </a:pPr>
            <a:r>
              <a:rPr lang="en-US" sz="2114" b="1" dirty="0">
                <a:solidFill>
                  <a:srgbClr val="1A2E57"/>
                </a:solidFill>
                <a:latin typeface="Poppins Bold"/>
                <a:ea typeface="Poppins Bold"/>
                <a:cs typeface="Poppins Bold"/>
                <a:sym typeface="Poppins Bold"/>
              </a:rPr>
              <a:t> • Birthday celebrations for families</a:t>
            </a:r>
          </a:p>
          <a:p>
            <a:pPr algn="l">
              <a:lnSpc>
                <a:spcPts val="2960"/>
              </a:lnSpc>
            </a:pPr>
            <a:r>
              <a:rPr lang="en-US" sz="2114" b="1" dirty="0">
                <a:solidFill>
                  <a:srgbClr val="1A2E57"/>
                </a:solidFill>
                <a:latin typeface="Poppins Bold"/>
                <a:ea typeface="Poppins Bold"/>
                <a:cs typeface="Poppins Bold"/>
                <a:sym typeface="Poppins Bold"/>
              </a:rPr>
              <a:t> • Other seasonal needs</a:t>
            </a:r>
          </a:p>
          <a:p>
            <a:pPr algn="l">
              <a:lnSpc>
                <a:spcPts val="2960"/>
              </a:lnSpc>
            </a:pPr>
            <a:endParaRPr lang="en-US" sz="2114" b="1" dirty="0">
              <a:solidFill>
                <a:srgbClr val="1A2E57"/>
              </a:solidFill>
              <a:latin typeface="Poppins Bold"/>
              <a:ea typeface="Poppins Bold"/>
              <a:cs typeface="Poppins Bold"/>
              <a:sym typeface="Poppins Bold"/>
            </a:endParaRPr>
          </a:p>
          <a:p>
            <a:pPr algn="l">
              <a:lnSpc>
                <a:spcPts val="2960"/>
              </a:lnSpc>
            </a:pPr>
            <a:r>
              <a:rPr lang="en-US" sz="2114" dirty="0">
                <a:solidFill>
                  <a:srgbClr val="1A2E57"/>
                </a:solidFill>
                <a:latin typeface="Poppins"/>
                <a:ea typeface="Poppins"/>
                <a:cs typeface="Poppins"/>
                <a:sym typeface="Poppins"/>
              </a:rPr>
              <a:t>Every initiative is designed to give moms one less thing to worry about and help families breathe a little easier.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TextBox 2"/>
          <p:cNvSpPr txBox="1"/>
          <p:nvPr/>
        </p:nvSpPr>
        <p:spPr>
          <a:xfrm>
            <a:off x="2127917" y="828675"/>
            <a:ext cx="14055058" cy="1130297"/>
          </a:xfrm>
          <a:prstGeom prst="rect">
            <a:avLst/>
          </a:prstGeom>
        </p:spPr>
        <p:txBody>
          <a:bodyPr lIns="0" tIns="0" rIns="0" bIns="0" rtlCol="0" anchor="t">
            <a:spAutoFit/>
          </a:bodyPr>
          <a:lstStyle/>
          <a:p>
            <a:pPr marL="0" lvl="0" indent="0" algn="ctr">
              <a:lnSpc>
                <a:spcPts val="8499"/>
              </a:lnSpc>
              <a:spcBef>
                <a:spcPct val="0"/>
              </a:spcBef>
            </a:pPr>
            <a:r>
              <a:rPr lang="en-US" sz="8499" u="none" strike="noStrike" spc="-169">
                <a:solidFill>
                  <a:srgbClr val="1A2E57"/>
                </a:solidFill>
                <a:latin typeface="League Spartan"/>
                <a:ea typeface="League Spartan"/>
                <a:cs typeface="League Spartan"/>
                <a:sym typeface="League Spartan"/>
              </a:rPr>
              <a:t>How You Can Help</a:t>
            </a:r>
          </a:p>
        </p:txBody>
      </p:sp>
      <p:grpSp>
        <p:nvGrpSpPr>
          <p:cNvPr id="3" name="Group 3"/>
          <p:cNvGrpSpPr/>
          <p:nvPr/>
        </p:nvGrpSpPr>
        <p:grpSpPr>
          <a:xfrm>
            <a:off x="3523655" y="6288329"/>
            <a:ext cx="11240690" cy="3561657"/>
            <a:chOff x="0" y="0"/>
            <a:chExt cx="14987586" cy="4748876"/>
          </a:xfrm>
        </p:grpSpPr>
        <p:grpSp>
          <p:nvGrpSpPr>
            <p:cNvPr id="4" name="Group 4"/>
            <p:cNvGrpSpPr/>
            <p:nvPr/>
          </p:nvGrpSpPr>
          <p:grpSpPr>
            <a:xfrm>
              <a:off x="0" y="0"/>
              <a:ext cx="4816236" cy="4748876"/>
              <a:chOff x="0" y="0"/>
              <a:chExt cx="1434943" cy="1414874"/>
            </a:xfrm>
          </p:grpSpPr>
          <p:sp>
            <p:nvSpPr>
              <p:cNvPr id="5" name="Freeform 5"/>
              <p:cNvSpPr/>
              <p:nvPr/>
            </p:nvSpPr>
            <p:spPr>
              <a:xfrm>
                <a:off x="0" y="0"/>
                <a:ext cx="1434943" cy="1414874"/>
              </a:xfrm>
              <a:custGeom>
                <a:avLst/>
                <a:gdLst/>
                <a:ahLst/>
                <a:cxnLst/>
                <a:rect l="l" t="t" r="r" b="b"/>
                <a:pathLst>
                  <a:path w="1434943" h="1414874">
                    <a:moveTo>
                      <a:pt x="56839" y="0"/>
                    </a:moveTo>
                    <a:lnTo>
                      <a:pt x="1378104" y="0"/>
                    </a:lnTo>
                    <a:cubicBezTo>
                      <a:pt x="1409495" y="0"/>
                      <a:pt x="1434943" y="25448"/>
                      <a:pt x="1434943" y="56839"/>
                    </a:cubicBezTo>
                    <a:lnTo>
                      <a:pt x="1434943" y="1358035"/>
                    </a:lnTo>
                    <a:cubicBezTo>
                      <a:pt x="1434943" y="1389426"/>
                      <a:pt x="1409495" y="1414874"/>
                      <a:pt x="1378104" y="1414874"/>
                    </a:cubicBezTo>
                    <a:lnTo>
                      <a:pt x="56839" y="1414874"/>
                    </a:lnTo>
                    <a:cubicBezTo>
                      <a:pt x="25448" y="1414874"/>
                      <a:pt x="0" y="1389426"/>
                      <a:pt x="0" y="1358035"/>
                    </a:cubicBezTo>
                    <a:lnTo>
                      <a:pt x="0" y="56839"/>
                    </a:lnTo>
                    <a:cubicBezTo>
                      <a:pt x="0" y="25448"/>
                      <a:pt x="25448" y="0"/>
                      <a:pt x="56839" y="0"/>
                    </a:cubicBezTo>
                    <a:close/>
                  </a:path>
                </a:pathLst>
              </a:custGeom>
              <a:solidFill>
                <a:srgbClr val="1A2E57"/>
              </a:solidFill>
              <a:ln w="28575" cap="rnd">
                <a:solidFill>
                  <a:srgbClr val="000000"/>
                </a:solidFill>
                <a:prstDash val="solid"/>
                <a:round/>
              </a:ln>
            </p:spPr>
            <p:txBody>
              <a:bodyPr/>
              <a:lstStyle/>
              <a:p>
                <a:endParaRPr lang="en-US"/>
              </a:p>
            </p:txBody>
          </p:sp>
          <p:sp>
            <p:nvSpPr>
              <p:cNvPr id="6" name="TextBox 6"/>
              <p:cNvSpPr txBox="1"/>
              <p:nvPr/>
            </p:nvSpPr>
            <p:spPr>
              <a:xfrm>
                <a:off x="0" y="-28575"/>
                <a:ext cx="1434943" cy="1443449"/>
              </a:xfrm>
              <a:prstGeom prst="rect">
                <a:avLst/>
              </a:prstGeom>
            </p:spPr>
            <p:txBody>
              <a:bodyPr lIns="50800" tIns="50800" rIns="50800" bIns="50800" rtlCol="0" anchor="ctr"/>
              <a:lstStyle/>
              <a:p>
                <a:pPr marL="0" lvl="0" indent="0" algn="ctr">
                  <a:lnSpc>
                    <a:spcPts val="1959"/>
                  </a:lnSpc>
                  <a:spcBef>
                    <a:spcPct val="0"/>
                  </a:spcBef>
                </a:pPr>
                <a:endParaRPr/>
              </a:p>
            </p:txBody>
          </p:sp>
        </p:grpSp>
        <p:grpSp>
          <p:nvGrpSpPr>
            <p:cNvPr id="7" name="Group 7"/>
            <p:cNvGrpSpPr/>
            <p:nvPr/>
          </p:nvGrpSpPr>
          <p:grpSpPr>
            <a:xfrm>
              <a:off x="5085675" y="0"/>
              <a:ext cx="4816236" cy="4748876"/>
              <a:chOff x="0" y="0"/>
              <a:chExt cx="1434943" cy="1414874"/>
            </a:xfrm>
          </p:grpSpPr>
          <p:sp>
            <p:nvSpPr>
              <p:cNvPr id="8" name="Freeform 8"/>
              <p:cNvSpPr/>
              <p:nvPr/>
            </p:nvSpPr>
            <p:spPr>
              <a:xfrm>
                <a:off x="0" y="0"/>
                <a:ext cx="1434943" cy="1414874"/>
              </a:xfrm>
              <a:custGeom>
                <a:avLst/>
                <a:gdLst/>
                <a:ahLst/>
                <a:cxnLst/>
                <a:rect l="l" t="t" r="r" b="b"/>
                <a:pathLst>
                  <a:path w="1434943" h="1414874">
                    <a:moveTo>
                      <a:pt x="56839" y="0"/>
                    </a:moveTo>
                    <a:lnTo>
                      <a:pt x="1378104" y="0"/>
                    </a:lnTo>
                    <a:cubicBezTo>
                      <a:pt x="1409495" y="0"/>
                      <a:pt x="1434943" y="25448"/>
                      <a:pt x="1434943" y="56839"/>
                    </a:cubicBezTo>
                    <a:lnTo>
                      <a:pt x="1434943" y="1358035"/>
                    </a:lnTo>
                    <a:cubicBezTo>
                      <a:pt x="1434943" y="1389426"/>
                      <a:pt x="1409495" y="1414874"/>
                      <a:pt x="1378104" y="1414874"/>
                    </a:cubicBezTo>
                    <a:lnTo>
                      <a:pt x="56839" y="1414874"/>
                    </a:lnTo>
                    <a:cubicBezTo>
                      <a:pt x="25448" y="1414874"/>
                      <a:pt x="0" y="1389426"/>
                      <a:pt x="0" y="1358035"/>
                    </a:cubicBezTo>
                    <a:lnTo>
                      <a:pt x="0" y="56839"/>
                    </a:lnTo>
                    <a:cubicBezTo>
                      <a:pt x="0" y="25448"/>
                      <a:pt x="25448" y="0"/>
                      <a:pt x="56839" y="0"/>
                    </a:cubicBezTo>
                    <a:close/>
                  </a:path>
                </a:pathLst>
              </a:custGeom>
              <a:solidFill>
                <a:srgbClr val="1A2E57"/>
              </a:solidFill>
              <a:ln w="28575" cap="rnd">
                <a:solidFill>
                  <a:srgbClr val="000000"/>
                </a:solidFill>
                <a:prstDash val="solid"/>
                <a:round/>
              </a:ln>
            </p:spPr>
            <p:txBody>
              <a:bodyPr/>
              <a:lstStyle/>
              <a:p>
                <a:endParaRPr lang="en-US"/>
              </a:p>
            </p:txBody>
          </p:sp>
          <p:sp>
            <p:nvSpPr>
              <p:cNvPr id="9" name="TextBox 9"/>
              <p:cNvSpPr txBox="1"/>
              <p:nvPr/>
            </p:nvSpPr>
            <p:spPr>
              <a:xfrm>
                <a:off x="0" y="-28575"/>
                <a:ext cx="1434943" cy="1443449"/>
              </a:xfrm>
              <a:prstGeom prst="rect">
                <a:avLst/>
              </a:prstGeom>
            </p:spPr>
            <p:txBody>
              <a:bodyPr lIns="50800" tIns="50800" rIns="50800" bIns="50800" rtlCol="0" anchor="ctr"/>
              <a:lstStyle/>
              <a:p>
                <a:pPr marL="0" lvl="0" indent="0" algn="ctr">
                  <a:lnSpc>
                    <a:spcPts val="1959"/>
                  </a:lnSpc>
                  <a:spcBef>
                    <a:spcPct val="0"/>
                  </a:spcBef>
                </a:pPr>
                <a:endParaRPr/>
              </a:p>
            </p:txBody>
          </p:sp>
        </p:grpSp>
        <p:grpSp>
          <p:nvGrpSpPr>
            <p:cNvPr id="10" name="Group 10"/>
            <p:cNvGrpSpPr/>
            <p:nvPr/>
          </p:nvGrpSpPr>
          <p:grpSpPr>
            <a:xfrm>
              <a:off x="10171351" y="0"/>
              <a:ext cx="4816236" cy="4748876"/>
              <a:chOff x="0" y="0"/>
              <a:chExt cx="1434943" cy="1414874"/>
            </a:xfrm>
          </p:grpSpPr>
          <p:sp>
            <p:nvSpPr>
              <p:cNvPr id="11" name="Freeform 11"/>
              <p:cNvSpPr/>
              <p:nvPr/>
            </p:nvSpPr>
            <p:spPr>
              <a:xfrm>
                <a:off x="0" y="0"/>
                <a:ext cx="1434943" cy="1414874"/>
              </a:xfrm>
              <a:custGeom>
                <a:avLst/>
                <a:gdLst/>
                <a:ahLst/>
                <a:cxnLst/>
                <a:rect l="l" t="t" r="r" b="b"/>
                <a:pathLst>
                  <a:path w="1434943" h="1414874">
                    <a:moveTo>
                      <a:pt x="56839" y="0"/>
                    </a:moveTo>
                    <a:lnTo>
                      <a:pt x="1378104" y="0"/>
                    </a:lnTo>
                    <a:cubicBezTo>
                      <a:pt x="1409495" y="0"/>
                      <a:pt x="1434943" y="25448"/>
                      <a:pt x="1434943" y="56839"/>
                    </a:cubicBezTo>
                    <a:lnTo>
                      <a:pt x="1434943" y="1358035"/>
                    </a:lnTo>
                    <a:cubicBezTo>
                      <a:pt x="1434943" y="1389426"/>
                      <a:pt x="1409495" y="1414874"/>
                      <a:pt x="1378104" y="1414874"/>
                    </a:cubicBezTo>
                    <a:lnTo>
                      <a:pt x="56839" y="1414874"/>
                    </a:lnTo>
                    <a:cubicBezTo>
                      <a:pt x="25448" y="1414874"/>
                      <a:pt x="0" y="1389426"/>
                      <a:pt x="0" y="1358035"/>
                    </a:cubicBezTo>
                    <a:lnTo>
                      <a:pt x="0" y="56839"/>
                    </a:lnTo>
                    <a:cubicBezTo>
                      <a:pt x="0" y="25448"/>
                      <a:pt x="25448" y="0"/>
                      <a:pt x="56839" y="0"/>
                    </a:cubicBezTo>
                    <a:close/>
                  </a:path>
                </a:pathLst>
              </a:custGeom>
              <a:solidFill>
                <a:srgbClr val="1A2E57"/>
              </a:solidFill>
              <a:ln w="28575" cap="rnd">
                <a:solidFill>
                  <a:srgbClr val="000000"/>
                </a:solidFill>
                <a:prstDash val="solid"/>
                <a:round/>
              </a:ln>
            </p:spPr>
            <p:txBody>
              <a:bodyPr/>
              <a:lstStyle/>
              <a:p>
                <a:endParaRPr lang="en-US"/>
              </a:p>
            </p:txBody>
          </p:sp>
          <p:sp>
            <p:nvSpPr>
              <p:cNvPr id="12" name="TextBox 12"/>
              <p:cNvSpPr txBox="1"/>
              <p:nvPr/>
            </p:nvSpPr>
            <p:spPr>
              <a:xfrm>
                <a:off x="0" y="-28575"/>
                <a:ext cx="1434943" cy="1443449"/>
              </a:xfrm>
              <a:prstGeom prst="rect">
                <a:avLst/>
              </a:prstGeom>
            </p:spPr>
            <p:txBody>
              <a:bodyPr lIns="50800" tIns="50800" rIns="50800" bIns="50800" rtlCol="0" anchor="ctr"/>
              <a:lstStyle/>
              <a:p>
                <a:pPr marL="0" lvl="0" indent="0" algn="ctr">
                  <a:lnSpc>
                    <a:spcPts val="1959"/>
                  </a:lnSpc>
                  <a:spcBef>
                    <a:spcPct val="0"/>
                  </a:spcBef>
                </a:pPr>
                <a:endParaRPr/>
              </a:p>
            </p:txBody>
          </p:sp>
        </p:grpSp>
        <p:sp>
          <p:nvSpPr>
            <p:cNvPr id="13" name="TextBox 13"/>
            <p:cNvSpPr txBox="1"/>
            <p:nvPr/>
          </p:nvSpPr>
          <p:spPr>
            <a:xfrm>
              <a:off x="10807060" y="1553634"/>
              <a:ext cx="3544817" cy="2418506"/>
            </a:xfrm>
            <a:prstGeom prst="rect">
              <a:avLst/>
            </a:prstGeom>
          </p:spPr>
          <p:txBody>
            <a:bodyPr lIns="0" tIns="0" rIns="0" bIns="0" rtlCol="0" anchor="t">
              <a:spAutoFit/>
            </a:bodyPr>
            <a:lstStyle/>
            <a:p>
              <a:pPr marL="0" lvl="0" indent="0" algn="l">
                <a:lnSpc>
                  <a:spcPts val="2042"/>
                </a:lnSpc>
                <a:spcBef>
                  <a:spcPct val="0"/>
                </a:spcBef>
              </a:pPr>
              <a:r>
                <a:rPr lang="en-US" sz="1571" u="none" strike="noStrike" spc="-31">
                  <a:solidFill>
                    <a:srgbClr val="F8F9FA"/>
                  </a:solidFill>
                  <a:latin typeface="Poppins"/>
                  <a:ea typeface="Poppins"/>
                  <a:cs typeface="Poppins"/>
                  <a:sym typeface="Poppins"/>
                </a:rPr>
                <a:t>Joining our volunteer team offers you a chance to connect with local families, actively participate in community events, and make a positive impact in the lives of single moms.</a:t>
              </a:r>
            </a:p>
          </p:txBody>
        </p:sp>
        <p:sp>
          <p:nvSpPr>
            <p:cNvPr id="14" name="TextBox 14"/>
            <p:cNvSpPr txBox="1"/>
            <p:nvPr/>
          </p:nvSpPr>
          <p:spPr>
            <a:xfrm>
              <a:off x="10807060" y="781954"/>
              <a:ext cx="3544817" cy="367001"/>
            </a:xfrm>
            <a:prstGeom prst="rect">
              <a:avLst/>
            </a:prstGeom>
          </p:spPr>
          <p:txBody>
            <a:bodyPr lIns="0" tIns="0" rIns="0" bIns="0" rtlCol="0" anchor="t">
              <a:spAutoFit/>
            </a:bodyPr>
            <a:lstStyle/>
            <a:p>
              <a:pPr marL="0" lvl="0" indent="0" algn="l">
                <a:lnSpc>
                  <a:spcPts val="2291"/>
                </a:lnSpc>
                <a:spcBef>
                  <a:spcPct val="0"/>
                </a:spcBef>
              </a:pPr>
              <a:r>
                <a:rPr lang="en-US" sz="1762" u="none" strike="noStrike">
                  <a:solidFill>
                    <a:srgbClr val="FFD95A"/>
                  </a:solidFill>
                  <a:latin typeface="League Spartan"/>
                  <a:ea typeface="League Spartan"/>
                  <a:cs typeface="League Spartan"/>
                  <a:sym typeface="League Spartan"/>
                </a:rPr>
                <a:t>Volunteer Engagement</a:t>
              </a:r>
            </a:p>
          </p:txBody>
        </p:sp>
        <p:sp>
          <p:nvSpPr>
            <p:cNvPr id="15" name="TextBox 15"/>
            <p:cNvSpPr txBox="1"/>
            <p:nvPr/>
          </p:nvSpPr>
          <p:spPr>
            <a:xfrm>
              <a:off x="5738225" y="2244026"/>
              <a:ext cx="3511137" cy="1728066"/>
            </a:xfrm>
            <a:prstGeom prst="rect">
              <a:avLst/>
            </a:prstGeom>
          </p:spPr>
          <p:txBody>
            <a:bodyPr lIns="0" tIns="0" rIns="0" bIns="0" rtlCol="0" anchor="t">
              <a:spAutoFit/>
            </a:bodyPr>
            <a:lstStyle/>
            <a:p>
              <a:pPr marL="0" lvl="0" indent="0" algn="l">
                <a:lnSpc>
                  <a:spcPts val="2042"/>
                </a:lnSpc>
                <a:spcBef>
                  <a:spcPct val="0"/>
                </a:spcBef>
              </a:pPr>
              <a:r>
                <a:rPr lang="en-US" sz="1571" spc="-31">
                  <a:solidFill>
                    <a:srgbClr val="F8F9FA"/>
                  </a:solidFill>
                  <a:latin typeface="Poppins"/>
                  <a:ea typeface="Poppins"/>
                  <a:cs typeface="Poppins"/>
                  <a:sym typeface="Poppins"/>
                </a:rPr>
                <a:t>Invite y</a:t>
              </a:r>
              <a:r>
                <a:rPr lang="en-US" sz="1571" u="none" strike="noStrike" spc="-31">
                  <a:solidFill>
                    <a:srgbClr val="F8F9FA"/>
                  </a:solidFill>
                  <a:latin typeface="Poppins"/>
                  <a:ea typeface="Poppins"/>
                  <a:cs typeface="Poppins"/>
                  <a:sym typeface="Poppins"/>
                </a:rPr>
                <a:t>our employees, members, or customers to join you in supporting Plenteemore initiatives.</a:t>
              </a:r>
            </a:p>
            <a:p>
              <a:pPr marL="0" lvl="0" indent="0" algn="l">
                <a:lnSpc>
                  <a:spcPts val="2042"/>
                </a:lnSpc>
                <a:spcBef>
                  <a:spcPct val="0"/>
                </a:spcBef>
              </a:pPr>
              <a:endParaRPr lang="en-US" sz="1571" u="none" strike="noStrike" spc="-31">
                <a:solidFill>
                  <a:srgbClr val="F8F9FA"/>
                </a:solidFill>
                <a:latin typeface="Poppins"/>
                <a:ea typeface="Poppins"/>
                <a:cs typeface="Poppins"/>
                <a:sym typeface="Poppins"/>
              </a:endParaRPr>
            </a:p>
          </p:txBody>
        </p:sp>
        <p:sp>
          <p:nvSpPr>
            <p:cNvPr id="16" name="TextBox 16"/>
            <p:cNvSpPr txBox="1"/>
            <p:nvPr/>
          </p:nvSpPr>
          <p:spPr>
            <a:xfrm>
              <a:off x="5738225" y="782002"/>
              <a:ext cx="3511137" cy="754321"/>
            </a:xfrm>
            <a:prstGeom prst="rect">
              <a:avLst/>
            </a:prstGeom>
          </p:spPr>
          <p:txBody>
            <a:bodyPr lIns="0" tIns="0" rIns="0" bIns="0" rtlCol="0" anchor="t">
              <a:spAutoFit/>
            </a:bodyPr>
            <a:lstStyle/>
            <a:p>
              <a:pPr marL="0" lvl="0" indent="0" algn="l">
                <a:lnSpc>
                  <a:spcPts val="2291"/>
                </a:lnSpc>
                <a:spcBef>
                  <a:spcPct val="0"/>
                </a:spcBef>
              </a:pPr>
              <a:r>
                <a:rPr lang="en-US" sz="1762">
                  <a:solidFill>
                    <a:srgbClr val="FFD95A"/>
                  </a:solidFill>
                  <a:latin typeface="League Spartan"/>
                  <a:ea typeface="League Spartan"/>
                  <a:cs typeface="League Spartan"/>
                  <a:sym typeface="League Spartan"/>
                </a:rPr>
                <a:t>Corporate or Group Giving</a:t>
              </a:r>
            </a:p>
          </p:txBody>
        </p:sp>
        <p:sp>
          <p:nvSpPr>
            <p:cNvPr id="17" name="TextBox 17"/>
            <p:cNvSpPr txBox="1"/>
            <p:nvPr/>
          </p:nvSpPr>
          <p:spPr>
            <a:xfrm>
              <a:off x="614659" y="2350453"/>
              <a:ext cx="3544817" cy="1728066"/>
            </a:xfrm>
            <a:prstGeom prst="rect">
              <a:avLst/>
            </a:prstGeom>
          </p:spPr>
          <p:txBody>
            <a:bodyPr lIns="0" tIns="0" rIns="0" bIns="0" rtlCol="0" anchor="t">
              <a:spAutoFit/>
            </a:bodyPr>
            <a:lstStyle/>
            <a:p>
              <a:pPr marL="0" lvl="0" indent="0" algn="l">
                <a:lnSpc>
                  <a:spcPts val="2042"/>
                </a:lnSpc>
                <a:spcBef>
                  <a:spcPct val="0"/>
                </a:spcBef>
              </a:pPr>
              <a:r>
                <a:rPr lang="en-US" sz="1571" spc="-31">
                  <a:solidFill>
                    <a:srgbClr val="F8F9FA"/>
                  </a:solidFill>
                  <a:latin typeface="Poppins"/>
                  <a:ea typeface="Poppins"/>
                  <a:cs typeface="Poppins"/>
                  <a:sym typeface="Poppins"/>
                </a:rPr>
                <a:t>Sup</a:t>
              </a:r>
              <a:r>
                <a:rPr lang="en-US" sz="1571" u="none" strike="noStrike" spc="-31">
                  <a:solidFill>
                    <a:srgbClr val="F8F9FA"/>
                  </a:solidFill>
                  <a:latin typeface="Poppins"/>
                  <a:ea typeface="Poppins"/>
                  <a:cs typeface="Poppins"/>
                  <a:sym typeface="Poppins"/>
                </a:rPr>
                <a:t>port the Essentials Fund or JOY Fund, which help moms with urgent needs or special moments throughout the year.</a:t>
              </a:r>
            </a:p>
          </p:txBody>
        </p:sp>
        <p:sp>
          <p:nvSpPr>
            <p:cNvPr id="18" name="TextBox 18"/>
            <p:cNvSpPr txBox="1"/>
            <p:nvPr/>
          </p:nvSpPr>
          <p:spPr>
            <a:xfrm>
              <a:off x="635709" y="781954"/>
              <a:ext cx="3544817" cy="367001"/>
            </a:xfrm>
            <a:prstGeom prst="rect">
              <a:avLst/>
            </a:prstGeom>
          </p:spPr>
          <p:txBody>
            <a:bodyPr lIns="0" tIns="0" rIns="0" bIns="0" rtlCol="0" anchor="t">
              <a:spAutoFit/>
            </a:bodyPr>
            <a:lstStyle/>
            <a:p>
              <a:pPr marL="0" lvl="0" indent="0" algn="l">
                <a:lnSpc>
                  <a:spcPts val="2291"/>
                </a:lnSpc>
                <a:spcBef>
                  <a:spcPct val="0"/>
                </a:spcBef>
              </a:pPr>
              <a:r>
                <a:rPr lang="en-US" sz="1762">
                  <a:solidFill>
                    <a:srgbClr val="FFD95A"/>
                  </a:solidFill>
                  <a:latin typeface="League Spartan"/>
                  <a:ea typeface="League Spartan"/>
                  <a:cs typeface="League Spartan"/>
                  <a:sym typeface="League Spartan"/>
                </a:rPr>
                <a:t>Fund a Relief Program</a:t>
              </a:r>
            </a:p>
          </p:txBody>
        </p:sp>
      </p:grpSp>
      <p:sp>
        <p:nvSpPr>
          <p:cNvPr id="19" name="Freeform 19"/>
          <p:cNvSpPr/>
          <p:nvPr/>
        </p:nvSpPr>
        <p:spPr>
          <a:xfrm rot="10445243" flipH="1">
            <a:off x="-204075" y="8866939"/>
            <a:ext cx="1876083" cy="1497455"/>
          </a:xfrm>
          <a:custGeom>
            <a:avLst/>
            <a:gdLst/>
            <a:ahLst/>
            <a:cxnLst/>
            <a:rect l="l" t="t" r="r" b="b"/>
            <a:pathLst>
              <a:path w="1876083" h="1497455">
                <a:moveTo>
                  <a:pt x="1876083" y="0"/>
                </a:moveTo>
                <a:lnTo>
                  <a:pt x="0" y="0"/>
                </a:lnTo>
                <a:lnTo>
                  <a:pt x="0" y="1497455"/>
                </a:lnTo>
                <a:lnTo>
                  <a:pt x="1876083" y="1497455"/>
                </a:lnTo>
                <a:lnTo>
                  <a:pt x="1876083"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20" name="Group 20"/>
          <p:cNvGrpSpPr/>
          <p:nvPr/>
        </p:nvGrpSpPr>
        <p:grpSpPr>
          <a:xfrm>
            <a:off x="3523655" y="2438845"/>
            <a:ext cx="11240690" cy="3561657"/>
            <a:chOff x="0" y="0"/>
            <a:chExt cx="14987586" cy="4748876"/>
          </a:xfrm>
        </p:grpSpPr>
        <p:grpSp>
          <p:nvGrpSpPr>
            <p:cNvPr id="21" name="Group 21"/>
            <p:cNvGrpSpPr/>
            <p:nvPr/>
          </p:nvGrpSpPr>
          <p:grpSpPr>
            <a:xfrm>
              <a:off x="0" y="0"/>
              <a:ext cx="4816236" cy="4748876"/>
              <a:chOff x="0" y="0"/>
              <a:chExt cx="1434943" cy="1414874"/>
            </a:xfrm>
          </p:grpSpPr>
          <p:sp>
            <p:nvSpPr>
              <p:cNvPr id="22" name="Freeform 22"/>
              <p:cNvSpPr/>
              <p:nvPr/>
            </p:nvSpPr>
            <p:spPr>
              <a:xfrm>
                <a:off x="0" y="0"/>
                <a:ext cx="1434943" cy="1414874"/>
              </a:xfrm>
              <a:custGeom>
                <a:avLst/>
                <a:gdLst/>
                <a:ahLst/>
                <a:cxnLst/>
                <a:rect l="l" t="t" r="r" b="b"/>
                <a:pathLst>
                  <a:path w="1434943" h="1414874">
                    <a:moveTo>
                      <a:pt x="56839" y="0"/>
                    </a:moveTo>
                    <a:lnTo>
                      <a:pt x="1378104" y="0"/>
                    </a:lnTo>
                    <a:cubicBezTo>
                      <a:pt x="1409495" y="0"/>
                      <a:pt x="1434943" y="25448"/>
                      <a:pt x="1434943" y="56839"/>
                    </a:cubicBezTo>
                    <a:lnTo>
                      <a:pt x="1434943" y="1358035"/>
                    </a:lnTo>
                    <a:cubicBezTo>
                      <a:pt x="1434943" y="1389426"/>
                      <a:pt x="1409495" y="1414874"/>
                      <a:pt x="1378104" y="1414874"/>
                    </a:cubicBezTo>
                    <a:lnTo>
                      <a:pt x="56839" y="1414874"/>
                    </a:lnTo>
                    <a:cubicBezTo>
                      <a:pt x="25448" y="1414874"/>
                      <a:pt x="0" y="1389426"/>
                      <a:pt x="0" y="1358035"/>
                    </a:cubicBezTo>
                    <a:lnTo>
                      <a:pt x="0" y="56839"/>
                    </a:lnTo>
                    <a:cubicBezTo>
                      <a:pt x="0" y="25448"/>
                      <a:pt x="25448" y="0"/>
                      <a:pt x="56839" y="0"/>
                    </a:cubicBezTo>
                    <a:close/>
                  </a:path>
                </a:pathLst>
              </a:custGeom>
              <a:solidFill>
                <a:srgbClr val="1A2E57"/>
              </a:solidFill>
              <a:ln w="28575" cap="rnd">
                <a:solidFill>
                  <a:srgbClr val="000000"/>
                </a:solidFill>
                <a:prstDash val="solid"/>
                <a:round/>
              </a:ln>
            </p:spPr>
            <p:txBody>
              <a:bodyPr/>
              <a:lstStyle/>
              <a:p>
                <a:endParaRPr lang="en-US"/>
              </a:p>
            </p:txBody>
          </p:sp>
          <p:sp>
            <p:nvSpPr>
              <p:cNvPr id="23" name="TextBox 23"/>
              <p:cNvSpPr txBox="1"/>
              <p:nvPr/>
            </p:nvSpPr>
            <p:spPr>
              <a:xfrm>
                <a:off x="0" y="-28575"/>
                <a:ext cx="1434943" cy="1443449"/>
              </a:xfrm>
              <a:prstGeom prst="rect">
                <a:avLst/>
              </a:prstGeom>
            </p:spPr>
            <p:txBody>
              <a:bodyPr lIns="50800" tIns="50800" rIns="50800" bIns="50800" rtlCol="0" anchor="ctr"/>
              <a:lstStyle/>
              <a:p>
                <a:pPr marL="0" lvl="0" indent="0" algn="ctr">
                  <a:lnSpc>
                    <a:spcPts val="1959"/>
                  </a:lnSpc>
                  <a:spcBef>
                    <a:spcPct val="0"/>
                  </a:spcBef>
                </a:pPr>
                <a:endParaRPr/>
              </a:p>
            </p:txBody>
          </p:sp>
        </p:grpSp>
        <p:grpSp>
          <p:nvGrpSpPr>
            <p:cNvPr id="24" name="Group 24"/>
            <p:cNvGrpSpPr/>
            <p:nvPr/>
          </p:nvGrpSpPr>
          <p:grpSpPr>
            <a:xfrm>
              <a:off x="5085675" y="0"/>
              <a:ext cx="4816236" cy="4748876"/>
              <a:chOff x="0" y="0"/>
              <a:chExt cx="1434943" cy="1414874"/>
            </a:xfrm>
          </p:grpSpPr>
          <p:sp>
            <p:nvSpPr>
              <p:cNvPr id="25" name="Freeform 25"/>
              <p:cNvSpPr/>
              <p:nvPr/>
            </p:nvSpPr>
            <p:spPr>
              <a:xfrm>
                <a:off x="0" y="0"/>
                <a:ext cx="1434943" cy="1414874"/>
              </a:xfrm>
              <a:custGeom>
                <a:avLst/>
                <a:gdLst/>
                <a:ahLst/>
                <a:cxnLst/>
                <a:rect l="l" t="t" r="r" b="b"/>
                <a:pathLst>
                  <a:path w="1434943" h="1414874">
                    <a:moveTo>
                      <a:pt x="56839" y="0"/>
                    </a:moveTo>
                    <a:lnTo>
                      <a:pt x="1378104" y="0"/>
                    </a:lnTo>
                    <a:cubicBezTo>
                      <a:pt x="1409495" y="0"/>
                      <a:pt x="1434943" y="25448"/>
                      <a:pt x="1434943" y="56839"/>
                    </a:cubicBezTo>
                    <a:lnTo>
                      <a:pt x="1434943" y="1358035"/>
                    </a:lnTo>
                    <a:cubicBezTo>
                      <a:pt x="1434943" y="1389426"/>
                      <a:pt x="1409495" y="1414874"/>
                      <a:pt x="1378104" y="1414874"/>
                    </a:cubicBezTo>
                    <a:lnTo>
                      <a:pt x="56839" y="1414874"/>
                    </a:lnTo>
                    <a:cubicBezTo>
                      <a:pt x="25448" y="1414874"/>
                      <a:pt x="0" y="1389426"/>
                      <a:pt x="0" y="1358035"/>
                    </a:cubicBezTo>
                    <a:lnTo>
                      <a:pt x="0" y="56839"/>
                    </a:lnTo>
                    <a:cubicBezTo>
                      <a:pt x="0" y="25448"/>
                      <a:pt x="25448" y="0"/>
                      <a:pt x="56839" y="0"/>
                    </a:cubicBezTo>
                    <a:close/>
                  </a:path>
                </a:pathLst>
              </a:custGeom>
              <a:solidFill>
                <a:srgbClr val="1A2E57"/>
              </a:solidFill>
              <a:ln w="28575" cap="rnd">
                <a:solidFill>
                  <a:srgbClr val="000000"/>
                </a:solidFill>
                <a:prstDash val="solid"/>
                <a:round/>
              </a:ln>
            </p:spPr>
            <p:txBody>
              <a:bodyPr/>
              <a:lstStyle/>
              <a:p>
                <a:endParaRPr lang="en-US"/>
              </a:p>
            </p:txBody>
          </p:sp>
          <p:sp>
            <p:nvSpPr>
              <p:cNvPr id="26" name="TextBox 26"/>
              <p:cNvSpPr txBox="1"/>
              <p:nvPr/>
            </p:nvSpPr>
            <p:spPr>
              <a:xfrm>
                <a:off x="0" y="-28575"/>
                <a:ext cx="1434943" cy="1443449"/>
              </a:xfrm>
              <a:prstGeom prst="rect">
                <a:avLst/>
              </a:prstGeom>
            </p:spPr>
            <p:txBody>
              <a:bodyPr lIns="50800" tIns="50800" rIns="50800" bIns="50800" rtlCol="0" anchor="ctr"/>
              <a:lstStyle/>
              <a:p>
                <a:pPr marL="0" lvl="0" indent="0" algn="ctr">
                  <a:lnSpc>
                    <a:spcPts val="1959"/>
                  </a:lnSpc>
                  <a:spcBef>
                    <a:spcPct val="0"/>
                  </a:spcBef>
                </a:pPr>
                <a:endParaRPr/>
              </a:p>
            </p:txBody>
          </p:sp>
        </p:grpSp>
        <p:grpSp>
          <p:nvGrpSpPr>
            <p:cNvPr id="27" name="Group 27"/>
            <p:cNvGrpSpPr/>
            <p:nvPr/>
          </p:nvGrpSpPr>
          <p:grpSpPr>
            <a:xfrm>
              <a:off x="10171351" y="0"/>
              <a:ext cx="4816236" cy="4748876"/>
              <a:chOff x="0" y="0"/>
              <a:chExt cx="1434943" cy="1414874"/>
            </a:xfrm>
          </p:grpSpPr>
          <p:sp>
            <p:nvSpPr>
              <p:cNvPr id="28" name="Freeform 28"/>
              <p:cNvSpPr/>
              <p:nvPr/>
            </p:nvSpPr>
            <p:spPr>
              <a:xfrm>
                <a:off x="0" y="0"/>
                <a:ext cx="1434943" cy="1414874"/>
              </a:xfrm>
              <a:custGeom>
                <a:avLst/>
                <a:gdLst/>
                <a:ahLst/>
                <a:cxnLst/>
                <a:rect l="l" t="t" r="r" b="b"/>
                <a:pathLst>
                  <a:path w="1434943" h="1414874">
                    <a:moveTo>
                      <a:pt x="56839" y="0"/>
                    </a:moveTo>
                    <a:lnTo>
                      <a:pt x="1378104" y="0"/>
                    </a:lnTo>
                    <a:cubicBezTo>
                      <a:pt x="1409495" y="0"/>
                      <a:pt x="1434943" y="25448"/>
                      <a:pt x="1434943" y="56839"/>
                    </a:cubicBezTo>
                    <a:lnTo>
                      <a:pt x="1434943" y="1358035"/>
                    </a:lnTo>
                    <a:cubicBezTo>
                      <a:pt x="1434943" y="1389426"/>
                      <a:pt x="1409495" y="1414874"/>
                      <a:pt x="1378104" y="1414874"/>
                    </a:cubicBezTo>
                    <a:lnTo>
                      <a:pt x="56839" y="1414874"/>
                    </a:lnTo>
                    <a:cubicBezTo>
                      <a:pt x="25448" y="1414874"/>
                      <a:pt x="0" y="1389426"/>
                      <a:pt x="0" y="1358035"/>
                    </a:cubicBezTo>
                    <a:lnTo>
                      <a:pt x="0" y="56839"/>
                    </a:lnTo>
                    <a:cubicBezTo>
                      <a:pt x="0" y="25448"/>
                      <a:pt x="25448" y="0"/>
                      <a:pt x="56839" y="0"/>
                    </a:cubicBezTo>
                    <a:close/>
                  </a:path>
                </a:pathLst>
              </a:custGeom>
              <a:solidFill>
                <a:srgbClr val="1A2E57"/>
              </a:solidFill>
              <a:ln w="28575" cap="rnd">
                <a:solidFill>
                  <a:srgbClr val="000000"/>
                </a:solidFill>
                <a:prstDash val="solid"/>
                <a:round/>
              </a:ln>
            </p:spPr>
            <p:txBody>
              <a:bodyPr/>
              <a:lstStyle/>
              <a:p>
                <a:endParaRPr lang="en-US"/>
              </a:p>
            </p:txBody>
          </p:sp>
          <p:sp>
            <p:nvSpPr>
              <p:cNvPr id="29" name="TextBox 29"/>
              <p:cNvSpPr txBox="1"/>
              <p:nvPr/>
            </p:nvSpPr>
            <p:spPr>
              <a:xfrm>
                <a:off x="0" y="-28575"/>
                <a:ext cx="1434943" cy="1443449"/>
              </a:xfrm>
              <a:prstGeom prst="rect">
                <a:avLst/>
              </a:prstGeom>
            </p:spPr>
            <p:txBody>
              <a:bodyPr lIns="50800" tIns="50800" rIns="50800" bIns="50800" rtlCol="0" anchor="ctr"/>
              <a:lstStyle/>
              <a:p>
                <a:pPr marL="0" lvl="0" indent="0" algn="ctr">
                  <a:lnSpc>
                    <a:spcPts val="1959"/>
                  </a:lnSpc>
                  <a:spcBef>
                    <a:spcPct val="0"/>
                  </a:spcBef>
                </a:pPr>
                <a:endParaRPr/>
              </a:p>
            </p:txBody>
          </p:sp>
        </p:grpSp>
        <p:sp>
          <p:nvSpPr>
            <p:cNvPr id="30" name="TextBox 30"/>
            <p:cNvSpPr txBox="1"/>
            <p:nvPr/>
          </p:nvSpPr>
          <p:spPr>
            <a:xfrm>
              <a:off x="10807060" y="2244073"/>
              <a:ext cx="3544817" cy="1728066"/>
            </a:xfrm>
            <a:prstGeom prst="rect">
              <a:avLst/>
            </a:prstGeom>
          </p:spPr>
          <p:txBody>
            <a:bodyPr lIns="0" tIns="0" rIns="0" bIns="0" rtlCol="0" anchor="t">
              <a:spAutoFit/>
            </a:bodyPr>
            <a:lstStyle/>
            <a:p>
              <a:pPr marL="0" lvl="0" indent="0" algn="l">
                <a:lnSpc>
                  <a:spcPts val="2042"/>
                </a:lnSpc>
                <a:spcBef>
                  <a:spcPct val="0"/>
                </a:spcBef>
              </a:pPr>
              <a:r>
                <a:rPr lang="en-US" sz="1571" spc="-31">
                  <a:solidFill>
                    <a:srgbClr val="F8F9FA"/>
                  </a:solidFill>
                  <a:latin typeface="Poppins"/>
                  <a:ea typeface="Poppins"/>
                  <a:cs typeface="Poppins"/>
                  <a:sym typeface="Poppins"/>
                </a:rPr>
                <a:t>Pr</a:t>
              </a:r>
              <a:r>
                <a:rPr lang="en-US" sz="1571" u="none" strike="noStrike" spc="-31">
                  <a:solidFill>
                    <a:srgbClr val="F8F9FA"/>
                  </a:solidFill>
                  <a:latin typeface="Poppins"/>
                  <a:ea typeface="Poppins"/>
                  <a:cs typeface="Poppins"/>
                  <a:sym typeface="Poppins"/>
                </a:rPr>
                <a:t>ovide goods or services that reduce program costs (food, venues, gift cards, supplies, wellness experiences, etc.)</a:t>
              </a:r>
            </a:p>
          </p:txBody>
        </p:sp>
        <p:sp>
          <p:nvSpPr>
            <p:cNvPr id="31" name="TextBox 31"/>
            <p:cNvSpPr txBox="1"/>
            <p:nvPr/>
          </p:nvSpPr>
          <p:spPr>
            <a:xfrm>
              <a:off x="10807060" y="781954"/>
              <a:ext cx="3544817" cy="360681"/>
            </a:xfrm>
            <a:prstGeom prst="rect">
              <a:avLst/>
            </a:prstGeom>
          </p:spPr>
          <p:txBody>
            <a:bodyPr lIns="0" tIns="0" rIns="0" bIns="0" rtlCol="0" anchor="t">
              <a:spAutoFit/>
            </a:bodyPr>
            <a:lstStyle/>
            <a:p>
              <a:pPr marL="0" lvl="0" indent="0" algn="l">
                <a:lnSpc>
                  <a:spcPts val="2291"/>
                </a:lnSpc>
                <a:spcBef>
                  <a:spcPct val="0"/>
                </a:spcBef>
              </a:pPr>
              <a:r>
                <a:rPr lang="en-US" sz="1762">
                  <a:solidFill>
                    <a:srgbClr val="007BFF"/>
                  </a:solidFill>
                  <a:latin typeface="League Spartan"/>
                  <a:ea typeface="League Spartan"/>
                  <a:cs typeface="League Spartan"/>
                  <a:sym typeface="League Spartan"/>
                </a:rPr>
                <a:t>In-Kind Support</a:t>
              </a:r>
            </a:p>
          </p:txBody>
        </p:sp>
        <p:sp>
          <p:nvSpPr>
            <p:cNvPr id="32" name="TextBox 32"/>
            <p:cNvSpPr txBox="1"/>
            <p:nvPr/>
          </p:nvSpPr>
          <p:spPr>
            <a:xfrm>
              <a:off x="5738225" y="1898806"/>
              <a:ext cx="3511137" cy="2073286"/>
            </a:xfrm>
            <a:prstGeom prst="rect">
              <a:avLst/>
            </a:prstGeom>
          </p:spPr>
          <p:txBody>
            <a:bodyPr lIns="0" tIns="0" rIns="0" bIns="0" rtlCol="0" anchor="t">
              <a:spAutoFit/>
            </a:bodyPr>
            <a:lstStyle/>
            <a:p>
              <a:pPr marL="0" lvl="0" indent="0" algn="l">
                <a:lnSpc>
                  <a:spcPts val="2042"/>
                </a:lnSpc>
                <a:spcBef>
                  <a:spcPct val="0"/>
                </a:spcBef>
              </a:pPr>
              <a:r>
                <a:rPr lang="en-US" sz="1571" spc="-31">
                  <a:solidFill>
                    <a:srgbClr val="F8F9FA"/>
                  </a:solidFill>
                  <a:latin typeface="Poppins"/>
                  <a:ea typeface="Poppins"/>
                  <a:cs typeface="Poppins"/>
                  <a:sym typeface="Poppins"/>
                </a:rPr>
                <a:t>C</a:t>
              </a:r>
              <a:r>
                <a:rPr lang="en-US" sz="1571" u="none" strike="noStrike" spc="-31">
                  <a:solidFill>
                    <a:srgbClr val="F8F9FA"/>
                  </a:solidFill>
                  <a:latin typeface="Poppins"/>
                  <a:ea typeface="Poppins"/>
                  <a:cs typeface="Poppins"/>
                  <a:sym typeface="Poppins"/>
                </a:rPr>
                <a:t>over a set number of families for any initiative:</a:t>
              </a:r>
            </a:p>
            <a:p>
              <a:pPr marL="0" lvl="0" indent="0" algn="l">
                <a:lnSpc>
                  <a:spcPts val="2042"/>
                </a:lnSpc>
                <a:spcBef>
                  <a:spcPct val="0"/>
                </a:spcBef>
              </a:pPr>
              <a:r>
                <a:rPr lang="en-US" sz="1571" u="none" strike="noStrike" spc="-31">
                  <a:solidFill>
                    <a:srgbClr val="F8F9FA"/>
                  </a:solidFill>
                  <a:latin typeface="Poppins"/>
                  <a:ea typeface="Poppins"/>
                  <a:cs typeface="Poppins"/>
                  <a:sym typeface="Poppins"/>
                </a:rPr>
                <a:t> Laundry Day, Essentials Boxes, Utility Support, Back-to-School, or Thanksgiving Meals.</a:t>
              </a:r>
            </a:p>
          </p:txBody>
        </p:sp>
        <p:sp>
          <p:nvSpPr>
            <p:cNvPr id="33" name="TextBox 33"/>
            <p:cNvSpPr txBox="1"/>
            <p:nvPr/>
          </p:nvSpPr>
          <p:spPr>
            <a:xfrm>
              <a:off x="5738225" y="782002"/>
              <a:ext cx="3511137" cy="360681"/>
            </a:xfrm>
            <a:prstGeom prst="rect">
              <a:avLst/>
            </a:prstGeom>
          </p:spPr>
          <p:txBody>
            <a:bodyPr lIns="0" tIns="0" rIns="0" bIns="0" rtlCol="0" anchor="t">
              <a:spAutoFit/>
            </a:bodyPr>
            <a:lstStyle/>
            <a:p>
              <a:pPr marL="0" lvl="0" indent="0" algn="l">
                <a:lnSpc>
                  <a:spcPts val="2291"/>
                </a:lnSpc>
                <a:spcBef>
                  <a:spcPct val="0"/>
                </a:spcBef>
              </a:pPr>
              <a:r>
                <a:rPr lang="en-US" sz="1762">
                  <a:solidFill>
                    <a:srgbClr val="007BFF"/>
                  </a:solidFill>
                  <a:latin typeface="League Spartan"/>
                  <a:ea typeface="League Spartan"/>
                  <a:cs typeface="League Spartan"/>
                  <a:sym typeface="League Spartan"/>
                </a:rPr>
                <a:t>Sponsor a Family</a:t>
              </a:r>
            </a:p>
          </p:txBody>
        </p:sp>
        <p:sp>
          <p:nvSpPr>
            <p:cNvPr id="34" name="TextBox 34"/>
            <p:cNvSpPr txBox="1"/>
            <p:nvPr/>
          </p:nvSpPr>
          <p:spPr>
            <a:xfrm>
              <a:off x="614659" y="2005233"/>
              <a:ext cx="3544817" cy="2073286"/>
            </a:xfrm>
            <a:prstGeom prst="rect">
              <a:avLst/>
            </a:prstGeom>
          </p:spPr>
          <p:txBody>
            <a:bodyPr lIns="0" tIns="0" rIns="0" bIns="0" rtlCol="0" anchor="t">
              <a:spAutoFit/>
            </a:bodyPr>
            <a:lstStyle/>
            <a:p>
              <a:pPr marL="0" lvl="0" indent="0" algn="l">
                <a:lnSpc>
                  <a:spcPts val="2042"/>
                </a:lnSpc>
                <a:spcBef>
                  <a:spcPct val="0"/>
                </a:spcBef>
              </a:pPr>
              <a:r>
                <a:rPr lang="en-US" sz="1571" spc="-31">
                  <a:solidFill>
                    <a:srgbClr val="F8F9FA"/>
                  </a:solidFill>
                  <a:latin typeface="Poppins"/>
                  <a:ea typeface="Poppins"/>
                  <a:cs typeface="Poppins"/>
                  <a:sym typeface="Poppins"/>
                </a:rPr>
                <a:t>F</a:t>
              </a:r>
              <a:r>
                <a:rPr lang="en-US" sz="1571" u="none" strike="noStrike" spc="-31">
                  <a:solidFill>
                    <a:srgbClr val="F8F9FA"/>
                  </a:solidFill>
                  <a:latin typeface="Poppins"/>
                  <a:ea typeface="Poppins"/>
                  <a:cs typeface="Poppins"/>
                  <a:sym typeface="Poppins"/>
                </a:rPr>
                <a:t>und a monthly, quarterly, or annual initiative.</a:t>
              </a:r>
            </a:p>
            <a:p>
              <a:pPr marL="0" lvl="0" indent="0" algn="l">
                <a:lnSpc>
                  <a:spcPts val="2042"/>
                </a:lnSpc>
                <a:spcBef>
                  <a:spcPct val="0"/>
                </a:spcBef>
              </a:pPr>
              <a:r>
                <a:rPr lang="en-US" sz="1571" u="none" strike="noStrike" spc="-31">
                  <a:solidFill>
                    <a:srgbClr val="F8F9FA"/>
                  </a:solidFill>
                  <a:latin typeface="Poppins"/>
                  <a:ea typeface="Poppins"/>
                  <a:cs typeface="Poppins"/>
                  <a:sym typeface="Poppins"/>
                </a:rPr>
                <a:t> (Examples: Laundry Day, Essentials Box, Utility Support, Wine Down Wednesday, Holiday Meals)</a:t>
              </a:r>
            </a:p>
          </p:txBody>
        </p:sp>
        <p:sp>
          <p:nvSpPr>
            <p:cNvPr id="35" name="TextBox 35"/>
            <p:cNvSpPr txBox="1"/>
            <p:nvPr/>
          </p:nvSpPr>
          <p:spPr>
            <a:xfrm>
              <a:off x="635709" y="781954"/>
              <a:ext cx="3544817" cy="360681"/>
            </a:xfrm>
            <a:prstGeom prst="rect">
              <a:avLst/>
            </a:prstGeom>
          </p:spPr>
          <p:txBody>
            <a:bodyPr lIns="0" tIns="0" rIns="0" bIns="0" rtlCol="0" anchor="t">
              <a:spAutoFit/>
            </a:bodyPr>
            <a:lstStyle/>
            <a:p>
              <a:pPr marL="0" lvl="0" indent="0" algn="l">
                <a:lnSpc>
                  <a:spcPts val="2291"/>
                </a:lnSpc>
                <a:spcBef>
                  <a:spcPct val="0"/>
                </a:spcBef>
              </a:pPr>
              <a:r>
                <a:rPr lang="en-US" sz="1762">
                  <a:solidFill>
                    <a:srgbClr val="007BFF"/>
                  </a:solidFill>
                  <a:latin typeface="League Spartan"/>
                  <a:ea typeface="League Spartan"/>
                  <a:cs typeface="League Spartan"/>
                  <a:sym typeface="League Spartan"/>
                </a:rPr>
                <a:t>Sponsor an Initiative</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TextBox 2"/>
          <p:cNvSpPr txBox="1"/>
          <p:nvPr/>
        </p:nvSpPr>
        <p:spPr>
          <a:xfrm>
            <a:off x="2127917" y="828675"/>
            <a:ext cx="14055058" cy="1130297"/>
          </a:xfrm>
          <a:prstGeom prst="rect">
            <a:avLst/>
          </a:prstGeom>
        </p:spPr>
        <p:txBody>
          <a:bodyPr lIns="0" tIns="0" rIns="0" bIns="0" rtlCol="0" anchor="t">
            <a:spAutoFit/>
          </a:bodyPr>
          <a:lstStyle/>
          <a:p>
            <a:pPr marL="0" lvl="0" indent="0" algn="ctr">
              <a:lnSpc>
                <a:spcPts val="8499"/>
              </a:lnSpc>
              <a:spcBef>
                <a:spcPct val="0"/>
              </a:spcBef>
            </a:pPr>
            <a:r>
              <a:rPr lang="en-US" sz="8499" u="none" strike="noStrike" spc="-169">
                <a:solidFill>
                  <a:srgbClr val="1A2E57"/>
                </a:solidFill>
                <a:latin typeface="League Spartan"/>
                <a:ea typeface="League Spartan"/>
                <a:cs typeface="League Spartan"/>
                <a:sym typeface="League Spartan"/>
              </a:rPr>
              <a:t>Sponsor Benefits</a:t>
            </a:r>
          </a:p>
        </p:txBody>
      </p:sp>
      <p:grpSp>
        <p:nvGrpSpPr>
          <p:cNvPr id="3" name="Group 3"/>
          <p:cNvGrpSpPr/>
          <p:nvPr/>
        </p:nvGrpSpPr>
        <p:grpSpPr>
          <a:xfrm>
            <a:off x="577408" y="2193294"/>
            <a:ext cx="16437313" cy="7643928"/>
            <a:chOff x="0" y="0"/>
            <a:chExt cx="4329169" cy="2013216"/>
          </a:xfrm>
        </p:grpSpPr>
        <p:sp>
          <p:nvSpPr>
            <p:cNvPr id="4" name="Freeform 4"/>
            <p:cNvSpPr/>
            <p:nvPr/>
          </p:nvSpPr>
          <p:spPr>
            <a:xfrm>
              <a:off x="0" y="0"/>
              <a:ext cx="4329169" cy="2013216"/>
            </a:xfrm>
            <a:custGeom>
              <a:avLst/>
              <a:gdLst/>
              <a:ahLst/>
              <a:cxnLst/>
              <a:rect l="l" t="t" r="r" b="b"/>
              <a:pathLst>
                <a:path w="4329169" h="2013216">
                  <a:moveTo>
                    <a:pt x="18840" y="0"/>
                  </a:moveTo>
                  <a:lnTo>
                    <a:pt x="4310329" y="0"/>
                  </a:lnTo>
                  <a:cubicBezTo>
                    <a:pt x="4315325" y="0"/>
                    <a:pt x="4320117" y="1985"/>
                    <a:pt x="4323651" y="5518"/>
                  </a:cubicBezTo>
                  <a:cubicBezTo>
                    <a:pt x="4327184" y="9051"/>
                    <a:pt x="4329169" y="13843"/>
                    <a:pt x="4329169" y="18840"/>
                  </a:cubicBezTo>
                  <a:lnTo>
                    <a:pt x="4329169" y="1994376"/>
                  </a:lnTo>
                  <a:cubicBezTo>
                    <a:pt x="4329169" y="2004781"/>
                    <a:pt x="4320734" y="2013216"/>
                    <a:pt x="4310329" y="2013216"/>
                  </a:cubicBezTo>
                  <a:lnTo>
                    <a:pt x="18840" y="2013216"/>
                  </a:lnTo>
                  <a:cubicBezTo>
                    <a:pt x="8435" y="2013216"/>
                    <a:pt x="0" y="2004781"/>
                    <a:pt x="0" y="1994376"/>
                  </a:cubicBezTo>
                  <a:lnTo>
                    <a:pt x="0" y="18840"/>
                  </a:lnTo>
                  <a:cubicBezTo>
                    <a:pt x="0" y="8435"/>
                    <a:pt x="8435" y="0"/>
                    <a:pt x="18840" y="0"/>
                  </a:cubicBezTo>
                  <a:close/>
                </a:path>
              </a:pathLst>
            </a:custGeom>
            <a:solidFill>
              <a:srgbClr val="1A2E57"/>
            </a:solidFill>
            <a:ln w="28575" cap="rnd">
              <a:solidFill>
                <a:srgbClr val="000000"/>
              </a:solidFill>
              <a:prstDash val="solid"/>
              <a:round/>
            </a:ln>
          </p:spPr>
          <p:txBody>
            <a:bodyPr/>
            <a:lstStyle/>
            <a:p>
              <a:endParaRPr lang="en-US"/>
            </a:p>
          </p:txBody>
        </p:sp>
        <p:sp>
          <p:nvSpPr>
            <p:cNvPr id="5" name="TextBox 5"/>
            <p:cNvSpPr txBox="1"/>
            <p:nvPr/>
          </p:nvSpPr>
          <p:spPr>
            <a:xfrm>
              <a:off x="0" y="-28575"/>
              <a:ext cx="4329169" cy="2041791"/>
            </a:xfrm>
            <a:prstGeom prst="rect">
              <a:avLst/>
            </a:prstGeom>
          </p:spPr>
          <p:txBody>
            <a:bodyPr lIns="50800" tIns="50800" rIns="50800" bIns="50800" rtlCol="0" anchor="ctr"/>
            <a:lstStyle/>
            <a:p>
              <a:pPr marL="0" lvl="0" indent="0" algn="ctr">
                <a:lnSpc>
                  <a:spcPts val="1960"/>
                </a:lnSpc>
                <a:spcBef>
                  <a:spcPct val="0"/>
                </a:spcBef>
              </a:pPr>
              <a:endParaRPr/>
            </a:p>
          </p:txBody>
        </p:sp>
      </p:grpSp>
      <p:sp>
        <p:nvSpPr>
          <p:cNvPr id="6" name="TextBox 6"/>
          <p:cNvSpPr txBox="1"/>
          <p:nvPr/>
        </p:nvSpPr>
        <p:spPr>
          <a:xfrm>
            <a:off x="1514409" y="2858483"/>
            <a:ext cx="14220490" cy="6656451"/>
          </a:xfrm>
          <a:prstGeom prst="rect">
            <a:avLst/>
          </a:prstGeom>
        </p:spPr>
        <p:txBody>
          <a:bodyPr lIns="0" tIns="0" rIns="0" bIns="0" rtlCol="0" anchor="t">
            <a:spAutoFit/>
          </a:bodyPr>
          <a:lstStyle/>
          <a:p>
            <a:pPr algn="l">
              <a:lnSpc>
                <a:spcPts val="3081"/>
              </a:lnSpc>
            </a:pPr>
            <a:r>
              <a:rPr lang="en-US" sz="2370" b="1" spc="-47">
                <a:solidFill>
                  <a:srgbClr val="007BFF"/>
                </a:solidFill>
                <a:latin typeface="Poppins Bold"/>
                <a:ea typeface="Poppins Bold"/>
                <a:cs typeface="Poppins Bold"/>
                <a:sym typeface="Poppins Bold"/>
              </a:rPr>
              <a:t>We keep sponsorship simple and meaningful.</a:t>
            </a:r>
          </a:p>
          <a:p>
            <a:pPr algn="l">
              <a:lnSpc>
                <a:spcPts val="3081"/>
              </a:lnSpc>
            </a:pPr>
            <a:endParaRPr lang="en-US" sz="2370" b="1" spc="-47">
              <a:solidFill>
                <a:srgbClr val="007BFF"/>
              </a:solidFill>
              <a:latin typeface="Poppins Bold"/>
              <a:ea typeface="Poppins Bold"/>
              <a:cs typeface="Poppins Bold"/>
              <a:sym typeface="Poppins Bold"/>
            </a:endParaRPr>
          </a:p>
          <a:p>
            <a:pPr marL="0" lvl="0" indent="0" algn="l">
              <a:lnSpc>
                <a:spcPts val="3081"/>
              </a:lnSpc>
              <a:spcBef>
                <a:spcPct val="0"/>
              </a:spcBef>
            </a:pPr>
            <a:r>
              <a:rPr lang="en-US" sz="2370" spc="-47">
                <a:solidFill>
                  <a:srgbClr val="F8F9FA"/>
                </a:solidFill>
                <a:latin typeface="Poppins"/>
                <a:ea typeface="Poppins"/>
                <a:cs typeface="Poppins"/>
                <a:sym typeface="Poppins"/>
              </a:rPr>
              <a:t>Every sponsor is recognized with gr</a:t>
            </a:r>
            <a:r>
              <a:rPr lang="en-US" sz="2370" u="none" strike="noStrike" spc="-47">
                <a:solidFill>
                  <a:srgbClr val="F8F9FA"/>
                </a:solidFill>
                <a:latin typeface="Poppins"/>
                <a:ea typeface="Poppins"/>
                <a:cs typeface="Poppins"/>
                <a:sym typeface="Poppins"/>
              </a:rPr>
              <a:t>atitude and visibility, and larger supporters can receive enhanced benefits when appropriate.</a:t>
            </a:r>
          </a:p>
          <a:p>
            <a:pPr marL="0" lvl="0" indent="0" algn="l">
              <a:lnSpc>
                <a:spcPts val="3081"/>
              </a:lnSpc>
              <a:spcBef>
                <a:spcPct val="0"/>
              </a:spcBef>
            </a:pPr>
            <a:endParaRPr lang="en-US" sz="2370" u="none" strike="noStrike" spc="-47">
              <a:solidFill>
                <a:srgbClr val="F8F9FA"/>
              </a:solidFill>
              <a:latin typeface="Poppins"/>
              <a:ea typeface="Poppins"/>
              <a:cs typeface="Poppins"/>
              <a:sym typeface="Poppins"/>
            </a:endParaRPr>
          </a:p>
          <a:p>
            <a:pPr marL="0" lvl="0" indent="0" algn="l">
              <a:lnSpc>
                <a:spcPts val="3081"/>
              </a:lnSpc>
              <a:spcBef>
                <a:spcPct val="0"/>
              </a:spcBef>
            </a:pPr>
            <a:r>
              <a:rPr lang="en-US" sz="2370" b="1" u="none" strike="noStrike" spc="-47">
                <a:solidFill>
                  <a:srgbClr val="007BFF"/>
                </a:solidFill>
                <a:latin typeface="Poppins Bold"/>
                <a:ea typeface="Poppins Bold"/>
                <a:cs typeface="Poppins Bold"/>
                <a:sym typeface="Poppins Bold"/>
              </a:rPr>
              <a:t>All Sponsors Receive</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Recognition on the Plenteemore website</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Social media features and sponsor spotlights</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Logo placement on initiative materials (when applicable)</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Inclusion in thank-you posts and recap content</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Impact updates showing how their support made a difference</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Optional presence at sponsored events</a:t>
            </a:r>
          </a:p>
          <a:p>
            <a:pPr marL="0" lvl="0" indent="0" algn="l">
              <a:lnSpc>
                <a:spcPts val="3081"/>
              </a:lnSpc>
              <a:spcBef>
                <a:spcPct val="0"/>
              </a:spcBef>
            </a:pPr>
            <a:endParaRPr lang="en-US" sz="2370" u="none" strike="noStrike" spc="-47">
              <a:solidFill>
                <a:srgbClr val="F8F9FA"/>
              </a:solidFill>
              <a:latin typeface="Poppins"/>
              <a:ea typeface="Poppins"/>
              <a:cs typeface="Poppins"/>
              <a:sym typeface="Poppins"/>
            </a:endParaRPr>
          </a:p>
          <a:p>
            <a:pPr marL="0" lvl="0" indent="0" algn="l">
              <a:lnSpc>
                <a:spcPts val="3081"/>
              </a:lnSpc>
              <a:spcBef>
                <a:spcPct val="0"/>
              </a:spcBef>
            </a:pPr>
            <a:r>
              <a:rPr lang="en-US" sz="2370" b="1" u="none" strike="noStrike" spc="-47">
                <a:solidFill>
                  <a:srgbClr val="FFD700"/>
                </a:solidFill>
                <a:latin typeface="Poppins Bold"/>
                <a:ea typeface="Poppins Bold"/>
                <a:cs typeface="Poppins Bold"/>
                <a:sym typeface="Poppins Bold"/>
              </a:rPr>
              <a:t>Enhanced Benefits (for full-initiative sponsors)</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Highlight reel featuring your brand</a:t>
            </a:r>
          </a:p>
          <a:p>
            <a:pPr marL="0" lvl="0" indent="0" algn="l">
              <a:lnSpc>
                <a:spcPts val="3081"/>
              </a:lnSpc>
              <a:spcBef>
                <a:spcPct val="0"/>
              </a:spcBef>
            </a:pPr>
            <a:r>
              <a:rPr lang="en-US" sz="2370" u="none" strike="noStrike" spc="-47">
                <a:solidFill>
                  <a:srgbClr val="F8F9FA"/>
                </a:solidFill>
                <a:latin typeface="Poppins"/>
                <a:ea typeface="Poppins"/>
                <a:cs typeface="Poppins"/>
                <a:sym typeface="Poppins"/>
              </a:rPr>
              <a:t>• Special feature in Plenteemore’s monthly email update</a:t>
            </a:r>
          </a:p>
          <a:p>
            <a:pPr marL="0" lvl="0" indent="0" algn="l">
              <a:lnSpc>
                <a:spcPts val="3081"/>
              </a:lnSpc>
              <a:spcBef>
                <a:spcPct val="0"/>
              </a:spcBef>
            </a:pPr>
            <a:endParaRPr lang="en-US" sz="2370" u="none" strike="noStrike" spc="-47">
              <a:solidFill>
                <a:srgbClr val="F8F9FA"/>
              </a:solidFill>
              <a:latin typeface="Poppins"/>
              <a:ea typeface="Poppins"/>
              <a:cs typeface="Poppins"/>
              <a:sym typeface="Poppins"/>
            </a:endParaRPr>
          </a:p>
        </p:txBody>
      </p:sp>
      <p:sp>
        <p:nvSpPr>
          <p:cNvPr id="7" name="Freeform 7"/>
          <p:cNvSpPr/>
          <p:nvPr/>
        </p:nvSpPr>
        <p:spPr>
          <a:xfrm rot="10445243" flipH="1">
            <a:off x="-689073" y="5800140"/>
            <a:ext cx="1876083" cy="1497455"/>
          </a:xfrm>
          <a:custGeom>
            <a:avLst/>
            <a:gdLst/>
            <a:ahLst/>
            <a:cxnLst/>
            <a:rect l="l" t="t" r="r" b="b"/>
            <a:pathLst>
              <a:path w="1876083" h="1497455">
                <a:moveTo>
                  <a:pt x="1876083" y="0"/>
                </a:moveTo>
                <a:lnTo>
                  <a:pt x="0" y="0"/>
                </a:lnTo>
                <a:lnTo>
                  <a:pt x="0" y="1497455"/>
                </a:lnTo>
                <a:lnTo>
                  <a:pt x="1876083" y="1497455"/>
                </a:lnTo>
                <a:lnTo>
                  <a:pt x="1876083"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TextBox 2"/>
          <p:cNvSpPr txBox="1"/>
          <p:nvPr/>
        </p:nvSpPr>
        <p:spPr>
          <a:xfrm>
            <a:off x="11772131" y="4991100"/>
            <a:ext cx="5562600" cy="1500411"/>
          </a:xfrm>
          <a:prstGeom prst="rect">
            <a:avLst/>
          </a:prstGeom>
        </p:spPr>
        <p:txBody>
          <a:bodyPr wrap="square" lIns="0" tIns="0" rIns="0" bIns="0" rtlCol="0" anchor="t">
            <a:spAutoFit/>
          </a:bodyPr>
          <a:lstStyle/>
          <a:p>
            <a:pPr marL="0" lvl="0" indent="0" algn="just">
              <a:lnSpc>
                <a:spcPts val="12431"/>
              </a:lnSpc>
            </a:pPr>
            <a:r>
              <a:rPr lang="en-US" sz="8000" b="1" spc="-517" dirty="0">
                <a:solidFill>
                  <a:srgbClr val="FFD700"/>
                </a:solidFill>
                <a:latin typeface="Poppins"/>
                <a:ea typeface="Poppins"/>
                <a:cs typeface="Poppins"/>
                <a:sym typeface="Poppins"/>
              </a:rPr>
              <a:t>$39K - $42K</a:t>
            </a:r>
          </a:p>
        </p:txBody>
      </p:sp>
      <p:grpSp>
        <p:nvGrpSpPr>
          <p:cNvPr id="3" name="Group 3"/>
          <p:cNvGrpSpPr/>
          <p:nvPr/>
        </p:nvGrpSpPr>
        <p:grpSpPr>
          <a:xfrm>
            <a:off x="666750" y="407913"/>
            <a:ext cx="12834956" cy="1792282"/>
            <a:chOff x="0" y="0"/>
            <a:chExt cx="17113275" cy="2389709"/>
          </a:xfrm>
        </p:grpSpPr>
        <p:sp>
          <p:nvSpPr>
            <p:cNvPr id="4" name="TextBox 4"/>
            <p:cNvSpPr txBox="1"/>
            <p:nvPr/>
          </p:nvSpPr>
          <p:spPr>
            <a:xfrm>
              <a:off x="0" y="152400"/>
              <a:ext cx="17113275" cy="1418439"/>
            </a:xfrm>
            <a:prstGeom prst="rect">
              <a:avLst/>
            </a:prstGeom>
          </p:spPr>
          <p:txBody>
            <a:bodyPr lIns="0" tIns="0" rIns="0" bIns="0" rtlCol="0" anchor="t">
              <a:spAutoFit/>
            </a:bodyPr>
            <a:lstStyle/>
            <a:p>
              <a:pPr marL="0" lvl="0" indent="0" algn="l">
                <a:lnSpc>
                  <a:spcPts val="7749"/>
                </a:lnSpc>
                <a:spcBef>
                  <a:spcPct val="0"/>
                </a:spcBef>
              </a:pPr>
              <a:r>
                <a:rPr lang="en-US" sz="7749" u="none" strike="noStrike" spc="-154" dirty="0">
                  <a:solidFill>
                    <a:srgbClr val="FFD700"/>
                  </a:solidFill>
                  <a:latin typeface="League Spartan"/>
                  <a:ea typeface="League Spartan"/>
                  <a:cs typeface="League Spartan"/>
                  <a:sym typeface="League Spartan"/>
                </a:rPr>
                <a:t>2026 Budget Overview</a:t>
              </a:r>
            </a:p>
          </p:txBody>
        </p:sp>
        <p:sp>
          <p:nvSpPr>
            <p:cNvPr id="5" name="TextBox 5"/>
            <p:cNvSpPr txBox="1"/>
            <p:nvPr/>
          </p:nvSpPr>
          <p:spPr>
            <a:xfrm>
              <a:off x="0" y="1909236"/>
              <a:ext cx="17113275" cy="480473"/>
            </a:xfrm>
            <a:prstGeom prst="rect">
              <a:avLst/>
            </a:prstGeom>
          </p:spPr>
          <p:txBody>
            <a:bodyPr lIns="0" tIns="0" rIns="0" bIns="0" rtlCol="0" anchor="t">
              <a:spAutoFit/>
            </a:bodyPr>
            <a:lstStyle/>
            <a:p>
              <a:pPr marL="0" lvl="0" indent="0" algn="l">
                <a:lnSpc>
                  <a:spcPts val="2844"/>
                </a:lnSpc>
                <a:spcBef>
                  <a:spcPct val="0"/>
                </a:spcBef>
              </a:pPr>
              <a:r>
                <a:rPr lang="en-US" sz="2188" u="none" strike="noStrike" spc="-43">
                  <a:solidFill>
                    <a:srgbClr val="007BFF"/>
                  </a:solidFill>
                  <a:latin typeface="Poppins"/>
                  <a:ea typeface="Poppins"/>
                  <a:cs typeface="Poppins"/>
                  <a:sym typeface="Poppins"/>
                </a:rPr>
                <a:t>Projected funding for essential support</a:t>
              </a:r>
            </a:p>
          </p:txBody>
        </p:sp>
      </p:grpSp>
      <p:sp>
        <p:nvSpPr>
          <p:cNvPr id="6" name="TextBox 6"/>
          <p:cNvSpPr txBox="1"/>
          <p:nvPr/>
        </p:nvSpPr>
        <p:spPr>
          <a:xfrm>
            <a:off x="666750" y="2279624"/>
            <a:ext cx="9975170" cy="8070080"/>
          </a:xfrm>
          <a:prstGeom prst="rect">
            <a:avLst/>
          </a:prstGeom>
        </p:spPr>
        <p:txBody>
          <a:bodyPr lIns="0" tIns="0" rIns="0" bIns="0" rtlCol="0" anchor="t">
            <a:spAutoFit/>
          </a:bodyPr>
          <a:lstStyle/>
          <a:p>
            <a:pPr marL="0" lvl="0" indent="0" algn="l">
              <a:lnSpc>
                <a:spcPts val="3542"/>
              </a:lnSpc>
            </a:pPr>
            <a:r>
              <a:rPr lang="en-US" sz="2530" b="1" u="none" strike="noStrike" dirty="0">
                <a:solidFill>
                  <a:srgbClr val="1A2E57"/>
                </a:solidFill>
                <a:latin typeface="Poppins Bold"/>
                <a:ea typeface="Poppins Bold"/>
                <a:cs typeface="Poppins Bold"/>
                <a:sym typeface="Poppins Bold"/>
              </a:rPr>
              <a:t>Monthly Initiatives</a:t>
            </a:r>
          </a:p>
          <a:p>
            <a:pPr marL="0" lvl="0" indent="0" algn="l">
              <a:lnSpc>
                <a:spcPts val="3542"/>
              </a:lnSpc>
            </a:pPr>
            <a:r>
              <a:rPr lang="en-US" sz="2530" u="none" strike="noStrike" dirty="0">
                <a:solidFill>
                  <a:srgbClr val="1A2E57"/>
                </a:solidFill>
                <a:latin typeface="Poppins"/>
                <a:ea typeface="Poppins"/>
                <a:cs typeface="Poppins"/>
                <a:sym typeface="Poppins"/>
              </a:rPr>
              <a:t>• Laundry Day: $2,000.00</a:t>
            </a:r>
          </a:p>
          <a:p>
            <a:pPr marL="0" lvl="0" indent="0" algn="l">
              <a:lnSpc>
                <a:spcPts val="3542"/>
              </a:lnSpc>
            </a:pPr>
            <a:r>
              <a:rPr lang="en-US" sz="2530" u="none" strike="noStrike" dirty="0">
                <a:solidFill>
                  <a:srgbClr val="1A2E57"/>
                </a:solidFill>
                <a:latin typeface="Poppins"/>
                <a:ea typeface="Poppins"/>
                <a:cs typeface="Poppins"/>
                <a:sym typeface="Poppins"/>
              </a:rPr>
              <a:t>• Essentials Box: $3,00.00</a:t>
            </a:r>
          </a:p>
          <a:p>
            <a:pPr marL="0" lvl="0" indent="0" algn="l">
              <a:lnSpc>
                <a:spcPts val="3542"/>
              </a:lnSpc>
            </a:pPr>
            <a:r>
              <a:rPr lang="en-US" sz="2530" u="none" strike="noStrike" dirty="0">
                <a:solidFill>
                  <a:srgbClr val="1A2E57"/>
                </a:solidFill>
                <a:latin typeface="Poppins"/>
                <a:ea typeface="Poppins"/>
                <a:cs typeface="Poppins"/>
                <a:sym typeface="Poppins"/>
              </a:rPr>
              <a:t>• Utility Support: $3,000.00</a:t>
            </a:r>
          </a:p>
          <a:p>
            <a:pPr marL="0" lvl="0" indent="0" algn="l">
              <a:lnSpc>
                <a:spcPts val="3542"/>
              </a:lnSpc>
            </a:pPr>
            <a:r>
              <a:rPr lang="en-US" sz="2530" u="none" strike="noStrike" dirty="0">
                <a:solidFill>
                  <a:srgbClr val="1A2E57"/>
                </a:solidFill>
                <a:latin typeface="Poppins"/>
                <a:ea typeface="Poppins"/>
                <a:cs typeface="Poppins"/>
                <a:sym typeface="Poppins"/>
              </a:rPr>
              <a:t>• Back-to-School Shopping: $6,000.00</a:t>
            </a:r>
          </a:p>
          <a:p>
            <a:pPr marL="0" lvl="0" indent="0" algn="l">
              <a:lnSpc>
                <a:spcPts val="3542"/>
              </a:lnSpc>
            </a:pPr>
            <a:r>
              <a:rPr lang="en-US" sz="2530" u="none" strike="noStrike" dirty="0">
                <a:solidFill>
                  <a:srgbClr val="1A2E57"/>
                </a:solidFill>
                <a:latin typeface="Poppins"/>
                <a:ea typeface="Poppins"/>
                <a:cs typeface="Poppins"/>
                <a:sym typeface="Poppins"/>
              </a:rPr>
              <a:t>• Birthday Bash: $2,500.00</a:t>
            </a:r>
          </a:p>
          <a:p>
            <a:pPr marL="0" lvl="0" indent="0" algn="l">
              <a:lnSpc>
                <a:spcPts val="3542"/>
              </a:lnSpc>
            </a:pPr>
            <a:r>
              <a:rPr lang="en-US" sz="2530" u="none" strike="noStrike" dirty="0">
                <a:solidFill>
                  <a:srgbClr val="1A2E57"/>
                </a:solidFill>
                <a:latin typeface="Poppins"/>
                <a:ea typeface="Poppins"/>
                <a:cs typeface="Poppins"/>
                <a:sym typeface="Poppins"/>
              </a:rPr>
              <a:t>• Thanksgiving Meal Delivery: $3,000.00</a:t>
            </a:r>
          </a:p>
          <a:p>
            <a:pPr marL="0" lvl="0" indent="0" algn="l">
              <a:lnSpc>
                <a:spcPts val="3542"/>
              </a:lnSpc>
            </a:pPr>
            <a:endParaRPr lang="en-US" sz="2530" u="none" strike="noStrike" dirty="0">
              <a:solidFill>
                <a:srgbClr val="1A2E57"/>
              </a:solidFill>
              <a:latin typeface="Poppins"/>
              <a:ea typeface="Poppins"/>
              <a:cs typeface="Poppins"/>
              <a:sym typeface="Poppins"/>
            </a:endParaRPr>
          </a:p>
          <a:p>
            <a:pPr marL="0" lvl="0" indent="0" algn="l">
              <a:lnSpc>
                <a:spcPts val="3542"/>
              </a:lnSpc>
            </a:pPr>
            <a:r>
              <a:rPr lang="en-US" sz="2530" b="1" u="none" strike="noStrike" dirty="0">
                <a:solidFill>
                  <a:srgbClr val="1A2E57"/>
                </a:solidFill>
                <a:latin typeface="Poppins Bold"/>
                <a:ea typeface="Poppins Bold"/>
                <a:cs typeface="Poppins Bold"/>
                <a:sym typeface="Poppins Bold"/>
              </a:rPr>
              <a:t>Quarterly Initiatives</a:t>
            </a:r>
          </a:p>
          <a:p>
            <a:pPr marL="0" lvl="0" indent="0" algn="l">
              <a:lnSpc>
                <a:spcPts val="3542"/>
              </a:lnSpc>
            </a:pPr>
            <a:r>
              <a:rPr lang="en-US" sz="2530" u="none" strike="noStrike" dirty="0">
                <a:solidFill>
                  <a:srgbClr val="1A2E57"/>
                </a:solidFill>
                <a:latin typeface="Poppins"/>
                <a:ea typeface="Poppins"/>
                <a:cs typeface="Poppins"/>
                <a:sym typeface="Poppins"/>
              </a:rPr>
              <a:t>• Wine Down Wednesday (3 events): $6,000.00</a:t>
            </a:r>
          </a:p>
          <a:p>
            <a:pPr marL="0" lvl="0" indent="0" algn="l">
              <a:lnSpc>
                <a:spcPts val="3542"/>
              </a:lnSpc>
            </a:pPr>
            <a:endParaRPr lang="en-US" sz="2530" u="none" strike="noStrike" dirty="0">
              <a:solidFill>
                <a:srgbClr val="1A2E57"/>
              </a:solidFill>
              <a:latin typeface="Poppins"/>
              <a:ea typeface="Poppins"/>
              <a:cs typeface="Poppins"/>
              <a:sym typeface="Poppins"/>
            </a:endParaRPr>
          </a:p>
          <a:p>
            <a:pPr marL="0" lvl="0" indent="0" algn="l">
              <a:lnSpc>
                <a:spcPts val="3542"/>
              </a:lnSpc>
            </a:pPr>
            <a:r>
              <a:rPr lang="en-US" sz="2530" b="1" u="none" strike="noStrike" dirty="0">
                <a:solidFill>
                  <a:srgbClr val="1A2E57"/>
                </a:solidFill>
                <a:latin typeface="Poppins Bold"/>
                <a:ea typeface="Poppins Bold"/>
                <a:cs typeface="Poppins Bold"/>
                <a:sym typeface="Poppins Bold"/>
              </a:rPr>
              <a:t>Weekly Initiative</a:t>
            </a:r>
          </a:p>
          <a:p>
            <a:pPr marL="0" lvl="0" indent="0" algn="l">
              <a:lnSpc>
                <a:spcPts val="3542"/>
              </a:lnSpc>
            </a:pPr>
            <a:r>
              <a:rPr lang="en-US" sz="2530" u="none" strike="noStrike" dirty="0">
                <a:solidFill>
                  <a:srgbClr val="1A2E57"/>
                </a:solidFill>
                <a:latin typeface="Poppins"/>
                <a:ea typeface="Poppins"/>
                <a:cs typeface="Poppins"/>
                <a:sym typeface="Poppins"/>
              </a:rPr>
              <a:t>• Gas Card Fridays (1–2 moms weekly): $2,600.00–$5,200.00</a:t>
            </a:r>
          </a:p>
          <a:p>
            <a:pPr marL="0" lvl="0" indent="0" algn="l">
              <a:lnSpc>
                <a:spcPts val="3542"/>
              </a:lnSpc>
            </a:pPr>
            <a:endParaRPr lang="en-US" sz="2530" u="none" strike="noStrike" dirty="0">
              <a:solidFill>
                <a:srgbClr val="1A2E57"/>
              </a:solidFill>
              <a:latin typeface="Poppins"/>
              <a:ea typeface="Poppins"/>
              <a:cs typeface="Poppins"/>
              <a:sym typeface="Poppins"/>
            </a:endParaRPr>
          </a:p>
          <a:p>
            <a:pPr marL="0" lvl="0" indent="0" algn="l">
              <a:lnSpc>
                <a:spcPts val="3542"/>
              </a:lnSpc>
            </a:pPr>
            <a:r>
              <a:rPr lang="en-US" sz="2530" b="1" u="none" strike="noStrike" dirty="0">
                <a:solidFill>
                  <a:srgbClr val="1A2E57"/>
                </a:solidFill>
                <a:latin typeface="Poppins Bold"/>
                <a:ea typeface="Poppins Bold"/>
                <a:cs typeface="Poppins Bold"/>
                <a:sym typeface="Poppins Bold"/>
              </a:rPr>
              <a:t>Year-Round Funds</a:t>
            </a:r>
          </a:p>
          <a:p>
            <a:pPr marL="0" lvl="0" indent="0" algn="l">
              <a:lnSpc>
                <a:spcPts val="3542"/>
              </a:lnSpc>
            </a:pPr>
            <a:r>
              <a:rPr lang="en-US" sz="2530" u="none" strike="noStrike" dirty="0">
                <a:solidFill>
                  <a:srgbClr val="1A2E57"/>
                </a:solidFill>
                <a:latin typeface="Poppins"/>
                <a:ea typeface="Poppins"/>
                <a:cs typeface="Poppins"/>
                <a:sym typeface="Poppins"/>
              </a:rPr>
              <a:t>• Essentials Fund: $3,000.00</a:t>
            </a:r>
          </a:p>
          <a:p>
            <a:pPr marL="0" lvl="0" indent="0" algn="l">
              <a:lnSpc>
                <a:spcPts val="3542"/>
              </a:lnSpc>
            </a:pPr>
            <a:r>
              <a:rPr lang="en-US" sz="2530" u="none" strike="noStrike" dirty="0">
                <a:solidFill>
                  <a:srgbClr val="1A2E57"/>
                </a:solidFill>
                <a:latin typeface="Poppins"/>
                <a:ea typeface="Poppins"/>
                <a:cs typeface="Poppins"/>
                <a:sym typeface="Poppins"/>
              </a:rPr>
              <a:t>• JOY Fund: $3,000.00</a:t>
            </a:r>
          </a:p>
          <a:p>
            <a:pPr marL="0" lvl="0" indent="0" algn="l">
              <a:lnSpc>
                <a:spcPts val="3542"/>
              </a:lnSpc>
            </a:pPr>
            <a:endParaRPr lang="en-US" sz="2530" u="none" strike="noStrike" dirty="0">
              <a:solidFill>
                <a:srgbClr val="1A2E57"/>
              </a:solidFill>
              <a:latin typeface="Poppins"/>
              <a:ea typeface="Poppins"/>
              <a:cs typeface="Poppins"/>
              <a:sym typeface="Poppins"/>
            </a:endParaRPr>
          </a:p>
        </p:txBody>
      </p:sp>
      <p:sp>
        <p:nvSpPr>
          <p:cNvPr id="7" name="Freeform 7"/>
          <p:cNvSpPr/>
          <p:nvPr/>
        </p:nvSpPr>
        <p:spPr>
          <a:xfrm flipH="1">
            <a:off x="16850868" y="692349"/>
            <a:ext cx="1876083" cy="1497455"/>
          </a:xfrm>
          <a:custGeom>
            <a:avLst/>
            <a:gdLst/>
            <a:ahLst/>
            <a:cxnLst/>
            <a:rect l="l" t="t" r="r" b="b"/>
            <a:pathLst>
              <a:path w="1876083" h="1497455">
                <a:moveTo>
                  <a:pt x="1876083" y="0"/>
                </a:moveTo>
                <a:lnTo>
                  <a:pt x="0" y="0"/>
                </a:lnTo>
                <a:lnTo>
                  <a:pt x="0" y="1497455"/>
                </a:lnTo>
                <a:lnTo>
                  <a:pt x="1876083" y="1497455"/>
                </a:lnTo>
                <a:lnTo>
                  <a:pt x="1876083"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dirty="0"/>
          </a:p>
        </p:txBody>
      </p:sp>
      <p:sp>
        <p:nvSpPr>
          <p:cNvPr id="8" name="TextBox 8"/>
          <p:cNvSpPr txBox="1"/>
          <p:nvPr/>
        </p:nvSpPr>
        <p:spPr>
          <a:xfrm>
            <a:off x="11387526" y="3368325"/>
            <a:ext cx="5942892" cy="1485663"/>
          </a:xfrm>
          <a:prstGeom prst="rect">
            <a:avLst/>
          </a:prstGeom>
        </p:spPr>
        <p:txBody>
          <a:bodyPr lIns="0" tIns="0" rIns="0" bIns="0" rtlCol="0" anchor="t">
            <a:spAutoFit/>
          </a:bodyPr>
          <a:lstStyle/>
          <a:p>
            <a:pPr algn="ctr">
              <a:lnSpc>
                <a:spcPts val="5880"/>
              </a:lnSpc>
            </a:pPr>
            <a:r>
              <a:rPr lang="en-US" sz="4200" b="1" dirty="0">
                <a:solidFill>
                  <a:srgbClr val="007BFF"/>
                </a:solidFill>
                <a:latin typeface="League Spartan"/>
                <a:ea typeface="League Spartan"/>
                <a:cs typeface="League Spartan"/>
                <a:sym typeface="League Spartan"/>
              </a:rPr>
              <a:t>Estimated 2026 Funding Range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7347658" y="3093324"/>
            <a:ext cx="9782719" cy="5982335"/>
            <a:chOff x="0" y="0"/>
            <a:chExt cx="2576519" cy="1575594"/>
          </a:xfrm>
        </p:grpSpPr>
        <p:sp>
          <p:nvSpPr>
            <p:cNvPr id="3" name="Freeform 3"/>
            <p:cNvSpPr/>
            <p:nvPr/>
          </p:nvSpPr>
          <p:spPr>
            <a:xfrm>
              <a:off x="0" y="0"/>
              <a:ext cx="2576519" cy="1575594"/>
            </a:xfrm>
            <a:custGeom>
              <a:avLst/>
              <a:gdLst/>
              <a:ahLst/>
              <a:cxnLst/>
              <a:rect l="l" t="t" r="r" b="b"/>
              <a:pathLst>
                <a:path w="2576519" h="1575594">
                  <a:moveTo>
                    <a:pt x="31655" y="0"/>
                  </a:moveTo>
                  <a:lnTo>
                    <a:pt x="2544863" y="0"/>
                  </a:lnTo>
                  <a:cubicBezTo>
                    <a:pt x="2562346" y="0"/>
                    <a:pt x="2576519" y="14173"/>
                    <a:pt x="2576519" y="31655"/>
                  </a:cubicBezTo>
                  <a:lnTo>
                    <a:pt x="2576519" y="1543939"/>
                  </a:lnTo>
                  <a:cubicBezTo>
                    <a:pt x="2576519" y="1552335"/>
                    <a:pt x="2573183" y="1560386"/>
                    <a:pt x="2567247" y="1566323"/>
                  </a:cubicBezTo>
                  <a:cubicBezTo>
                    <a:pt x="2561310" y="1572259"/>
                    <a:pt x="2553258" y="1575594"/>
                    <a:pt x="2544863" y="1575594"/>
                  </a:cubicBezTo>
                  <a:lnTo>
                    <a:pt x="31655" y="1575594"/>
                  </a:lnTo>
                  <a:cubicBezTo>
                    <a:pt x="14173" y="1575594"/>
                    <a:pt x="0" y="1561422"/>
                    <a:pt x="0" y="1543939"/>
                  </a:cubicBezTo>
                  <a:lnTo>
                    <a:pt x="0" y="31655"/>
                  </a:lnTo>
                  <a:cubicBezTo>
                    <a:pt x="0" y="14173"/>
                    <a:pt x="14173" y="0"/>
                    <a:pt x="31655" y="0"/>
                  </a:cubicBezTo>
                  <a:close/>
                </a:path>
              </a:pathLst>
            </a:custGeom>
            <a:solidFill>
              <a:srgbClr val="F8F9FA"/>
            </a:solidFill>
            <a:ln w="28575" cap="rnd">
              <a:solidFill>
                <a:srgbClr val="FFD700"/>
              </a:solidFill>
              <a:prstDash val="solid"/>
              <a:round/>
            </a:ln>
          </p:spPr>
          <p:txBody>
            <a:bodyPr/>
            <a:lstStyle/>
            <a:p>
              <a:endParaRPr lang="en-US"/>
            </a:p>
          </p:txBody>
        </p:sp>
        <p:sp>
          <p:nvSpPr>
            <p:cNvPr id="4" name="TextBox 4"/>
            <p:cNvSpPr txBox="1"/>
            <p:nvPr/>
          </p:nvSpPr>
          <p:spPr>
            <a:xfrm>
              <a:off x="0" y="-323850"/>
              <a:ext cx="2576519" cy="1899444"/>
            </a:xfrm>
            <a:prstGeom prst="rect">
              <a:avLst/>
            </a:prstGeom>
          </p:spPr>
          <p:txBody>
            <a:bodyPr lIns="50800" tIns="50800" rIns="50800" bIns="50800" rtlCol="0" anchor="ctr"/>
            <a:lstStyle/>
            <a:p>
              <a:pPr algn="l">
                <a:lnSpc>
                  <a:spcPts val="6149"/>
                </a:lnSpc>
              </a:pPr>
              <a:endParaRPr/>
            </a:p>
            <a:p>
              <a:pPr algn="l">
                <a:lnSpc>
                  <a:spcPts val="6149"/>
                </a:lnSpc>
              </a:pPr>
              <a:r>
                <a:rPr lang="en-US" sz="2499">
                  <a:solidFill>
                    <a:srgbClr val="1A2E57"/>
                  </a:solidFill>
                  <a:latin typeface="Poppins"/>
                  <a:ea typeface="Poppins"/>
                  <a:cs typeface="Poppins"/>
                  <a:sym typeface="Poppins"/>
                </a:rPr>
                <a:t> • Grocery prices continue to rise</a:t>
              </a:r>
            </a:p>
            <a:p>
              <a:pPr algn="l">
                <a:lnSpc>
                  <a:spcPts val="6149"/>
                </a:lnSpc>
              </a:pPr>
              <a:r>
                <a:rPr lang="en-US" sz="2499">
                  <a:solidFill>
                    <a:srgbClr val="1A2E57"/>
                  </a:solidFill>
                  <a:latin typeface="Poppins"/>
                  <a:ea typeface="Poppins"/>
                  <a:cs typeface="Poppins"/>
                  <a:sym typeface="Poppins"/>
                </a:rPr>
                <a:t> • Gas remains unstable</a:t>
              </a:r>
            </a:p>
            <a:p>
              <a:pPr algn="l">
                <a:lnSpc>
                  <a:spcPts val="6149"/>
                </a:lnSpc>
              </a:pPr>
              <a:r>
                <a:rPr lang="en-US" sz="2499">
                  <a:solidFill>
                    <a:srgbClr val="1A2E57"/>
                  </a:solidFill>
                  <a:latin typeface="Poppins"/>
                  <a:ea typeface="Poppins"/>
                  <a:cs typeface="Poppins"/>
                  <a:sym typeface="Poppins"/>
                </a:rPr>
                <a:t> • Utility bills are increasing across Florida</a:t>
              </a:r>
            </a:p>
            <a:p>
              <a:pPr algn="l">
                <a:lnSpc>
                  <a:spcPts val="6149"/>
                </a:lnSpc>
              </a:pPr>
              <a:r>
                <a:rPr lang="en-US" sz="2499">
                  <a:solidFill>
                    <a:srgbClr val="1A2E57"/>
                  </a:solidFill>
                  <a:latin typeface="Poppins"/>
                  <a:ea typeface="Poppins"/>
                  <a:cs typeface="Poppins"/>
                  <a:sym typeface="Poppins"/>
                </a:rPr>
                <a:t> • School and childcare costs strain already-tight budgets</a:t>
              </a:r>
            </a:p>
            <a:p>
              <a:pPr algn="l">
                <a:lnSpc>
                  <a:spcPts val="6149"/>
                </a:lnSpc>
              </a:pPr>
              <a:r>
                <a:rPr lang="en-US" sz="2499">
                  <a:solidFill>
                    <a:srgbClr val="1A2E57"/>
                  </a:solidFill>
                  <a:latin typeface="Poppins"/>
                  <a:ea typeface="Poppins"/>
                  <a:cs typeface="Poppins"/>
                  <a:sym typeface="Poppins"/>
                </a:rPr>
                <a:t> • Economic uncertainty makes it harder to plan</a:t>
              </a:r>
            </a:p>
            <a:p>
              <a:pPr algn="l">
                <a:lnSpc>
                  <a:spcPts val="6149"/>
                </a:lnSpc>
              </a:pPr>
              <a:r>
                <a:rPr lang="en-US" sz="2499">
                  <a:solidFill>
                    <a:srgbClr val="1A2E57"/>
                  </a:solidFill>
                  <a:latin typeface="Poppins"/>
                  <a:ea typeface="Poppins"/>
                  <a:cs typeface="Poppins"/>
                  <a:sym typeface="Poppins"/>
                </a:rPr>
                <a:t> • Most families today have little to no emergency cushion</a:t>
              </a:r>
            </a:p>
            <a:p>
              <a:pPr algn="l">
                <a:lnSpc>
                  <a:spcPts val="3499"/>
                </a:lnSpc>
              </a:pPr>
              <a:endParaRPr lang="en-US" sz="2499">
                <a:solidFill>
                  <a:srgbClr val="1A2E57"/>
                </a:solidFill>
                <a:latin typeface="Poppins"/>
                <a:ea typeface="Poppins"/>
                <a:cs typeface="Poppins"/>
                <a:sym typeface="Poppins"/>
              </a:endParaRPr>
            </a:p>
          </p:txBody>
        </p:sp>
      </p:grpSp>
      <p:sp>
        <p:nvSpPr>
          <p:cNvPr id="5" name="TextBox 5"/>
          <p:cNvSpPr txBox="1"/>
          <p:nvPr/>
        </p:nvSpPr>
        <p:spPr>
          <a:xfrm>
            <a:off x="2105025" y="828675"/>
            <a:ext cx="14077950" cy="1130297"/>
          </a:xfrm>
          <a:prstGeom prst="rect">
            <a:avLst/>
          </a:prstGeom>
        </p:spPr>
        <p:txBody>
          <a:bodyPr lIns="0" tIns="0" rIns="0" bIns="0" rtlCol="0" anchor="t">
            <a:spAutoFit/>
          </a:bodyPr>
          <a:lstStyle/>
          <a:p>
            <a:pPr marL="0" lvl="0" indent="0" algn="ctr">
              <a:lnSpc>
                <a:spcPts val="8499"/>
              </a:lnSpc>
              <a:spcBef>
                <a:spcPct val="0"/>
              </a:spcBef>
            </a:pPr>
            <a:r>
              <a:rPr lang="en-US" sz="8499" spc="-169">
                <a:solidFill>
                  <a:srgbClr val="FFD700"/>
                </a:solidFill>
                <a:latin typeface="League Spartan"/>
                <a:ea typeface="League Spartan"/>
                <a:cs typeface="League Spartan"/>
                <a:sym typeface="League Spartan"/>
              </a:rPr>
              <a:t>The Problem</a:t>
            </a:r>
          </a:p>
        </p:txBody>
      </p:sp>
      <p:sp>
        <p:nvSpPr>
          <p:cNvPr id="6" name="TextBox 6"/>
          <p:cNvSpPr txBox="1"/>
          <p:nvPr/>
        </p:nvSpPr>
        <p:spPr>
          <a:xfrm>
            <a:off x="810897" y="3141793"/>
            <a:ext cx="5736464" cy="5797359"/>
          </a:xfrm>
          <a:prstGeom prst="rect">
            <a:avLst/>
          </a:prstGeom>
        </p:spPr>
        <p:txBody>
          <a:bodyPr lIns="0" tIns="0" rIns="0" bIns="0" rtlCol="0" anchor="t">
            <a:spAutoFit/>
          </a:bodyPr>
          <a:lstStyle/>
          <a:p>
            <a:pPr algn="l">
              <a:lnSpc>
                <a:spcPts val="5760"/>
              </a:lnSpc>
            </a:pPr>
            <a:r>
              <a:rPr lang="en-US" sz="4028" b="1" spc="-80">
                <a:solidFill>
                  <a:srgbClr val="007BFF"/>
                </a:solidFill>
                <a:latin typeface="Poppins Bold"/>
                <a:ea typeface="Poppins Bold"/>
                <a:cs typeface="Poppins Bold"/>
                <a:sym typeface="Poppins Bold"/>
              </a:rPr>
              <a:t>Families are struggling more than ever. Groceries, gas, utilities, childcare, everything has gone up. And single mothers are being hit the hardest.</a:t>
            </a:r>
          </a:p>
        </p:txBody>
      </p:sp>
      <p:sp>
        <p:nvSpPr>
          <p:cNvPr id="7" name="Freeform 7"/>
          <p:cNvSpPr/>
          <p:nvPr/>
        </p:nvSpPr>
        <p:spPr>
          <a:xfrm flipH="1" flipV="1">
            <a:off x="16642467" y="8789545"/>
            <a:ext cx="1876083" cy="1497455"/>
          </a:xfrm>
          <a:custGeom>
            <a:avLst/>
            <a:gdLst/>
            <a:ahLst/>
            <a:cxnLst/>
            <a:rect l="l" t="t" r="r" b="b"/>
            <a:pathLst>
              <a:path w="1876083" h="1497455">
                <a:moveTo>
                  <a:pt x="1876083" y="1497455"/>
                </a:moveTo>
                <a:lnTo>
                  <a:pt x="0" y="1497455"/>
                </a:lnTo>
                <a:lnTo>
                  <a:pt x="0" y="0"/>
                </a:lnTo>
                <a:lnTo>
                  <a:pt x="1876083" y="0"/>
                </a:lnTo>
                <a:lnTo>
                  <a:pt x="1876083" y="1497455"/>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TextBox 8"/>
          <p:cNvSpPr txBox="1"/>
          <p:nvPr/>
        </p:nvSpPr>
        <p:spPr>
          <a:xfrm>
            <a:off x="7533270" y="1892297"/>
            <a:ext cx="3221459" cy="424815"/>
          </a:xfrm>
          <a:prstGeom prst="rect">
            <a:avLst/>
          </a:prstGeom>
        </p:spPr>
        <p:txBody>
          <a:bodyPr lIns="0" tIns="0" rIns="0" bIns="0" rtlCol="0" anchor="t">
            <a:spAutoFit/>
          </a:bodyPr>
          <a:lstStyle/>
          <a:p>
            <a:pPr algn="ctr">
              <a:lnSpc>
                <a:spcPts val="3359"/>
              </a:lnSpc>
            </a:pPr>
            <a:r>
              <a:rPr lang="en-US" sz="2400" b="1">
                <a:solidFill>
                  <a:srgbClr val="007BFF"/>
                </a:solidFill>
                <a:latin typeface="Poppins Bold"/>
                <a:ea typeface="Poppins Bold"/>
                <a:cs typeface="Poppins Bold"/>
                <a:sym typeface="Poppins Bold"/>
              </a:rPr>
              <a:t>The World Right Now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TextBox 2"/>
          <p:cNvSpPr txBox="1"/>
          <p:nvPr/>
        </p:nvSpPr>
        <p:spPr>
          <a:xfrm>
            <a:off x="1351127" y="713807"/>
            <a:ext cx="14077950" cy="1130299"/>
          </a:xfrm>
          <a:prstGeom prst="rect">
            <a:avLst/>
          </a:prstGeom>
        </p:spPr>
        <p:txBody>
          <a:bodyPr lIns="0" tIns="0" rIns="0" bIns="0" rtlCol="0" anchor="t">
            <a:spAutoFit/>
          </a:bodyPr>
          <a:lstStyle/>
          <a:p>
            <a:pPr marL="0" lvl="0" indent="0" algn="l">
              <a:lnSpc>
                <a:spcPts val="8499"/>
              </a:lnSpc>
              <a:spcBef>
                <a:spcPct val="0"/>
              </a:spcBef>
            </a:pPr>
            <a:r>
              <a:rPr lang="en-US" sz="8499" u="none" strike="noStrike" spc="-169">
                <a:solidFill>
                  <a:srgbClr val="FFD700"/>
                </a:solidFill>
                <a:latin typeface="League Spartan"/>
                <a:ea typeface="League Spartan"/>
                <a:cs typeface="League Spartan"/>
                <a:sym typeface="League Spartan"/>
              </a:rPr>
              <a:t>Impact At A Glance</a:t>
            </a:r>
          </a:p>
        </p:txBody>
      </p:sp>
      <p:sp>
        <p:nvSpPr>
          <p:cNvPr id="3" name="Freeform 3"/>
          <p:cNvSpPr/>
          <p:nvPr/>
        </p:nvSpPr>
        <p:spPr>
          <a:xfrm flipH="1">
            <a:off x="16850868" y="692349"/>
            <a:ext cx="1876083" cy="1497455"/>
          </a:xfrm>
          <a:custGeom>
            <a:avLst/>
            <a:gdLst/>
            <a:ahLst/>
            <a:cxnLst/>
            <a:rect l="l" t="t" r="r" b="b"/>
            <a:pathLst>
              <a:path w="1876083" h="1497455">
                <a:moveTo>
                  <a:pt x="1876083" y="0"/>
                </a:moveTo>
                <a:lnTo>
                  <a:pt x="0" y="0"/>
                </a:lnTo>
                <a:lnTo>
                  <a:pt x="0" y="1497455"/>
                </a:lnTo>
                <a:lnTo>
                  <a:pt x="1876083" y="1497455"/>
                </a:lnTo>
                <a:lnTo>
                  <a:pt x="1876083"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rot="9828254" flipH="1">
            <a:off x="-696564" y="7785594"/>
            <a:ext cx="1876083" cy="1497455"/>
          </a:xfrm>
          <a:custGeom>
            <a:avLst/>
            <a:gdLst/>
            <a:ahLst/>
            <a:cxnLst/>
            <a:rect l="l" t="t" r="r" b="b"/>
            <a:pathLst>
              <a:path w="1876083" h="1497455">
                <a:moveTo>
                  <a:pt x="1876083" y="0"/>
                </a:moveTo>
                <a:lnTo>
                  <a:pt x="0" y="0"/>
                </a:lnTo>
                <a:lnTo>
                  <a:pt x="0" y="1497456"/>
                </a:lnTo>
                <a:lnTo>
                  <a:pt x="1876083" y="1497456"/>
                </a:lnTo>
                <a:lnTo>
                  <a:pt x="1876083"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5" name="TextBox 5"/>
          <p:cNvSpPr txBox="1"/>
          <p:nvPr/>
        </p:nvSpPr>
        <p:spPr>
          <a:xfrm>
            <a:off x="1652372" y="2428088"/>
            <a:ext cx="13869814" cy="6410197"/>
          </a:xfrm>
          <a:prstGeom prst="rect">
            <a:avLst/>
          </a:prstGeom>
        </p:spPr>
        <p:txBody>
          <a:bodyPr lIns="0" tIns="0" rIns="0" bIns="0" rtlCol="0" anchor="t">
            <a:spAutoFit/>
          </a:bodyPr>
          <a:lstStyle/>
          <a:p>
            <a:pPr algn="l">
              <a:lnSpc>
                <a:spcPts val="3157"/>
              </a:lnSpc>
            </a:pPr>
            <a:r>
              <a:rPr lang="en-US" sz="2255">
                <a:solidFill>
                  <a:srgbClr val="1A2E57"/>
                </a:solidFill>
                <a:latin typeface="Poppins"/>
                <a:ea typeface="Poppins"/>
                <a:cs typeface="Poppins"/>
                <a:sym typeface="Poppins"/>
              </a:rPr>
              <a:t>In 2026, Plenteemore will create meaningful moments of relief for single moms by:</a:t>
            </a:r>
          </a:p>
          <a:p>
            <a:pPr algn="l">
              <a:lnSpc>
                <a:spcPts val="3157"/>
              </a:lnSpc>
            </a:pPr>
            <a:endParaRPr lang="en-US" sz="2255">
              <a:solidFill>
                <a:srgbClr val="1A2E57"/>
              </a:solidFill>
              <a:latin typeface="Poppins"/>
              <a:ea typeface="Poppins"/>
              <a:cs typeface="Poppins"/>
              <a:sym typeface="Poppins"/>
            </a:endParaRPr>
          </a:p>
          <a:p>
            <a:pPr algn="l">
              <a:lnSpc>
                <a:spcPts val="3157"/>
              </a:lnSpc>
            </a:pPr>
            <a:r>
              <a:rPr lang="en-US" sz="2255" b="1">
                <a:solidFill>
                  <a:srgbClr val="1A2E57"/>
                </a:solidFill>
                <a:latin typeface="Poppins Bold"/>
                <a:ea typeface="Poppins Bold"/>
                <a:cs typeface="Poppins Bold"/>
                <a:sym typeface="Poppins Bold"/>
              </a:rPr>
              <a:t>Providing direct essentials support all year long</a:t>
            </a:r>
          </a:p>
          <a:p>
            <a:pPr algn="l">
              <a:lnSpc>
                <a:spcPts val="3157"/>
              </a:lnSpc>
            </a:pPr>
            <a:r>
              <a:rPr lang="en-US" sz="2255">
                <a:solidFill>
                  <a:srgbClr val="1A2E57"/>
                </a:solidFill>
                <a:latin typeface="Poppins"/>
                <a:ea typeface="Poppins"/>
                <a:cs typeface="Poppins"/>
                <a:sym typeface="Poppins"/>
              </a:rPr>
              <a:t>(food, utilities, gas, school needs, laundry)</a:t>
            </a:r>
          </a:p>
          <a:p>
            <a:pPr algn="l">
              <a:lnSpc>
                <a:spcPts val="3157"/>
              </a:lnSpc>
            </a:pPr>
            <a:endParaRPr lang="en-US" sz="2255">
              <a:solidFill>
                <a:srgbClr val="1A2E57"/>
              </a:solidFill>
              <a:latin typeface="Poppins"/>
              <a:ea typeface="Poppins"/>
              <a:cs typeface="Poppins"/>
              <a:sym typeface="Poppins"/>
            </a:endParaRPr>
          </a:p>
          <a:p>
            <a:pPr algn="l">
              <a:lnSpc>
                <a:spcPts val="3157"/>
              </a:lnSpc>
            </a:pPr>
            <a:r>
              <a:rPr lang="en-US" sz="2255" b="1">
                <a:solidFill>
                  <a:srgbClr val="1A2E57"/>
                </a:solidFill>
                <a:latin typeface="Poppins Bold"/>
                <a:ea typeface="Poppins Bold"/>
                <a:cs typeface="Poppins Bold"/>
                <a:sym typeface="Poppins Bold"/>
              </a:rPr>
              <a:t>Supporting families across multiple touchpoints</a:t>
            </a:r>
          </a:p>
          <a:p>
            <a:pPr algn="l">
              <a:lnSpc>
                <a:spcPts val="3157"/>
              </a:lnSpc>
            </a:pPr>
            <a:r>
              <a:rPr lang="en-US" sz="2255">
                <a:solidFill>
                  <a:srgbClr val="1A2E57"/>
                </a:solidFill>
                <a:latin typeface="Poppins"/>
                <a:ea typeface="Poppins"/>
                <a:cs typeface="Poppins"/>
                <a:sym typeface="Poppins"/>
              </a:rPr>
              <a:t>(home, school, transportation, community, and emotional wellbeing)</a:t>
            </a:r>
          </a:p>
          <a:p>
            <a:pPr algn="l">
              <a:lnSpc>
                <a:spcPts val="3157"/>
              </a:lnSpc>
            </a:pPr>
            <a:endParaRPr lang="en-US" sz="2255">
              <a:solidFill>
                <a:srgbClr val="1A2E57"/>
              </a:solidFill>
              <a:latin typeface="Poppins"/>
              <a:ea typeface="Poppins"/>
              <a:cs typeface="Poppins"/>
              <a:sym typeface="Poppins"/>
            </a:endParaRPr>
          </a:p>
          <a:p>
            <a:pPr algn="l">
              <a:lnSpc>
                <a:spcPts val="3157"/>
              </a:lnSpc>
            </a:pPr>
            <a:r>
              <a:rPr lang="en-US" sz="2255" b="1">
                <a:solidFill>
                  <a:srgbClr val="1A2E57"/>
                </a:solidFill>
                <a:latin typeface="Poppins Bold"/>
                <a:ea typeface="Poppins Bold"/>
                <a:cs typeface="Poppins Bold"/>
                <a:sym typeface="Poppins Bold"/>
              </a:rPr>
              <a:t>Reducing financial strain during the highest-pressure moments of the year</a:t>
            </a:r>
          </a:p>
          <a:p>
            <a:pPr algn="l">
              <a:lnSpc>
                <a:spcPts val="3157"/>
              </a:lnSpc>
            </a:pPr>
            <a:endParaRPr lang="en-US" sz="2255" b="1">
              <a:solidFill>
                <a:srgbClr val="1A2E57"/>
              </a:solidFill>
              <a:latin typeface="Poppins Bold"/>
              <a:ea typeface="Poppins Bold"/>
              <a:cs typeface="Poppins Bold"/>
              <a:sym typeface="Poppins Bold"/>
            </a:endParaRPr>
          </a:p>
          <a:p>
            <a:pPr algn="l">
              <a:lnSpc>
                <a:spcPts val="3157"/>
              </a:lnSpc>
            </a:pPr>
            <a:r>
              <a:rPr lang="en-US" sz="2255" b="1">
                <a:solidFill>
                  <a:srgbClr val="1A2E57"/>
                </a:solidFill>
                <a:latin typeface="Poppins Bold"/>
                <a:ea typeface="Poppins Bold"/>
                <a:cs typeface="Poppins Bold"/>
                <a:sym typeface="Poppins Bold"/>
              </a:rPr>
              <a:t>Strengthening community and emotional connection for moms who often do everything alone</a:t>
            </a:r>
          </a:p>
          <a:p>
            <a:pPr algn="l">
              <a:lnSpc>
                <a:spcPts val="3157"/>
              </a:lnSpc>
            </a:pPr>
            <a:endParaRPr lang="en-US" sz="2255" b="1">
              <a:solidFill>
                <a:srgbClr val="1A2E57"/>
              </a:solidFill>
              <a:latin typeface="Poppins Bold"/>
              <a:ea typeface="Poppins Bold"/>
              <a:cs typeface="Poppins Bold"/>
              <a:sym typeface="Poppins Bold"/>
            </a:endParaRPr>
          </a:p>
          <a:p>
            <a:pPr algn="l">
              <a:lnSpc>
                <a:spcPts val="3157"/>
              </a:lnSpc>
            </a:pPr>
            <a:r>
              <a:rPr lang="en-US" sz="2255" b="1">
                <a:solidFill>
                  <a:srgbClr val="1A2E57"/>
                </a:solidFill>
                <a:latin typeface="Poppins Bold"/>
                <a:ea typeface="Poppins Bold"/>
                <a:cs typeface="Poppins Bold"/>
                <a:sym typeface="Poppins Bold"/>
              </a:rPr>
              <a:t>Delivering practical support that brings immediate peace, breathing room, and hope</a:t>
            </a:r>
          </a:p>
          <a:p>
            <a:pPr algn="l">
              <a:lnSpc>
                <a:spcPts val="3157"/>
              </a:lnSpc>
            </a:pPr>
            <a:endParaRPr lang="en-US" sz="2255" b="1">
              <a:solidFill>
                <a:srgbClr val="1A2E57"/>
              </a:solidFill>
              <a:latin typeface="Poppins Bold"/>
              <a:ea typeface="Poppins Bold"/>
              <a:cs typeface="Poppins Bold"/>
              <a:sym typeface="Poppins Bold"/>
            </a:endParaRPr>
          </a:p>
          <a:p>
            <a:pPr algn="l">
              <a:lnSpc>
                <a:spcPts val="3157"/>
              </a:lnSpc>
            </a:pPr>
            <a:r>
              <a:rPr lang="en-US" sz="2255" b="1">
                <a:solidFill>
                  <a:srgbClr val="007BFF"/>
                </a:solidFill>
                <a:latin typeface="Poppins Bold"/>
                <a:ea typeface="Poppins Bold"/>
                <a:cs typeface="Poppins Bold"/>
                <a:sym typeface="Poppins Bold"/>
              </a:rPr>
              <a:t>Your partnership doesn’t just fund programs.</a:t>
            </a:r>
          </a:p>
          <a:p>
            <a:pPr algn="l">
              <a:lnSpc>
                <a:spcPts val="3157"/>
              </a:lnSpc>
            </a:pPr>
            <a:r>
              <a:rPr lang="en-US" sz="2255" b="1">
                <a:solidFill>
                  <a:srgbClr val="007BFF"/>
                </a:solidFill>
                <a:latin typeface="Poppins Bold"/>
                <a:ea typeface="Poppins Bold"/>
                <a:cs typeface="Poppins Bold"/>
                <a:sym typeface="Poppins Bold"/>
              </a:rPr>
              <a:t>It touches real homes, real families, and real moments that matter.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BFF"/>
        </a:solidFill>
        <a:effectLst/>
      </p:bgPr>
    </p:bg>
    <p:spTree>
      <p:nvGrpSpPr>
        <p:cNvPr id="1" name=""/>
        <p:cNvGrpSpPr/>
        <p:nvPr/>
      </p:nvGrpSpPr>
      <p:grpSpPr>
        <a:xfrm>
          <a:off x="0" y="0"/>
          <a:ext cx="0" cy="0"/>
          <a:chOff x="0" y="0"/>
          <a:chExt cx="0" cy="0"/>
        </a:xfrm>
      </p:grpSpPr>
      <p:grpSp>
        <p:nvGrpSpPr>
          <p:cNvPr id="2" name="Group 2"/>
          <p:cNvGrpSpPr/>
          <p:nvPr/>
        </p:nvGrpSpPr>
        <p:grpSpPr>
          <a:xfrm>
            <a:off x="8934450" y="532159"/>
            <a:ext cx="7742391" cy="8867123"/>
            <a:chOff x="0" y="0"/>
            <a:chExt cx="10323188" cy="11822830"/>
          </a:xfrm>
        </p:grpSpPr>
        <p:sp>
          <p:nvSpPr>
            <p:cNvPr id="3" name="TextBox 3"/>
            <p:cNvSpPr txBox="1"/>
            <p:nvPr/>
          </p:nvSpPr>
          <p:spPr>
            <a:xfrm>
              <a:off x="0" y="5123055"/>
              <a:ext cx="10323188" cy="6699775"/>
            </a:xfrm>
            <a:prstGeom prst="rect">
              <a:avLst/>
            </a:prstGeom>
          </p:spPr>
          <p:txBody>
            <a:bodyPr lIns="0" tIns="0" rIns="0" bIns="0" rtlCol="0" anchor="t">
              <a:spAutoFit/>
            </a:bodyPr>
            <a:lstStyle/>
            <a:p>
              <a:pPr marL="0" lvl="0" indent="0" algn="l">
                <a:lnSpc>
                  <a:spcPts val="3372"/>
                </a:lnSpc>
                <a:spcBef>
                  <a:spcPct val="0"/>
                </a:spcBef>
              </a:pPr>
              <a:r>
                <a:rPr lang="en-US" sz="2593" b="1" spc="-51">
                  <a:solidFill>
                    <a:srgbClr val="1A2E57"/>
                  </a:solidFill>
                  <a:latin typeface="Poppins Bold"/>
                  <a:ea typeface="Poppins Bold"/>
                  <a:cs typeface="Poppins Bold"/>
                  <a:sym typeface="Poppins Bold"/>
                </a:rPr>
                <a:t>If </a:t>
              </a:r>
              <a:r>
                <a:rPr lang="en-US" sz="2593" b="1" u="none" strike="noStrike" spc="-51">
                  <a:solidFill>
                    <a:srgbClr val="1A2E57"/>
                  </a:solidFill>
                  <a:latin typeface="Poppins Bold"/>
                  <a:ea typeface="Poppins Bold"/>
                  <a:cs typeface="Poppins Bold"/>
                  <a:sym typeface="Poppins Bold"/>
                </a:rPr>
                <a:t>you’re ready to partner or have questions, connect with us.</a:t>
              </a:r>
            </a:p>
            <a:p>
              <a:pPr marL="0" lvl="0" indent="0" algn="l">
                <a:lnSpc>
                  <a:spcPts val="3372"/>
                </a:lnSpc>
                <a:spcBef>
                  <a:spcPct val="0"/>
                </a:spcBef>
              </a:pPr>
              <a:endParaRPr lang="en-US" sz="2593" b="1" u="none" strike="noStrike" spc="-51">
                <a:solidFill>
                  <a:srgbClr val="1A2E57"/>
                </a:solidFill>
                <a:latin typeface="Poppins Bold"/>
                <a:ea typeface="Poppins Bold"/>
                <a:cs typeface="Poppins Bold"/>
                <a:sym typeface="Poppins Bold"/>
              </a:endParaRPr>
            </a:p>
            <a:p>
              <a:pPr marL="0" lvl="0" indent="0" algn="l">
                <a:lnSpc>
                  <a:spcPts val="3372"/>
                </a:lnSpc>
                <a:spcBef>
                  <a:spcPct val="0"/>
                </a:spcBef>
              </a:pPr>
              <a:r>
                <a:rPr lang="en-US" sz="2593" b="1" u="none" strike="noStrike" spc="-51">
                  <a:solidFill>
                    <a:srgbClr val="1A2E57"/>
                  </a:solidFill>
                  <a:latin typeface="Poppins Bold"/>
                  <a:ea typeface="Poppins Bold"/>
                  <a:cs typeface="Poppins Bold"/>
                  <a:sym typeface="Poppins Bold"/>
                </a:rPr>
                <a:t>Briana Medard</a:t>
              </a:r>
            </a:p>
            <a:p>
              <a:pPr marL="0" lvl="0" indent="0" algn="l">
                <a:lnSpc>
                  <a:spcPts val="3372"/>
                </a:lnSpc>
                <a:spcBef>
                  <a:spcPct val="0"/>
                </a:spcBef>
              </a:pPr>
              <a:r>
                <a:rPr lang="en-US" sz="2593" u="none" strike="noStrike" spc="-51">
                  <a:solidFill>
                    <a:srgbClr val="1A2E57"/>
                  </a:solidFill>
                  <a:latin typeface="Poppins"/>
                  <a:ea typeface="Poppins"/>
                  <a:cs typeface="Poppins"/>
                  <a:sym typeface="Poppins"/>
                </a:rPr>
                <a:t>Founder, Plenteemore</a:t>
              </a:r>
            </a:p>
            <a:p>
              <a:pPr marL="0" lvl="0" indent="0" algn="l">
                <a:lnSpc>
                  <a:spcPts val="3372"/>
                </a:lnSpc>
                <a:spcBef>
                  <a:spcPct val="0"/>
                </a:spcBef>
              </a:pPr>
              <a:r>
                <a:rPr lang="en-US" sz="2593" u="none" strike="noStrike" spc="-51">
                  <a:solidFill>
                    <a:srgbClr val="1A2E57"/>
                  </a:solidFill>
                  <a:latin typeface="Poppins"/>
                  <a:ea typeface="Poppins"/>
                  <a:cs typeface="Poppins"/>
                  <a:sym typeface="Poppins"/>
                </a:rPr>
                <a:t> 📧 plenteemore@gmail.com</a:t>
              </a:r>
            </a:p>
            <a:p>
              <a:pPr marL="0" lvl="0" indent="0" algn="l">
                <a:lnSpc>
                  <a:spcPts val="3372"/>
                </a:lnSpc>
                <a:spcBef>
                  <a:spcPct val="0"/>
                </a:spcBef>
              </a:pPr>
              <a:r>
                <a:rPr lang="en-US" sz="2593" u="none" strike="noStrike" spc="-51">
                  <a:solidFill>
                    <a:srgbClr val="1A2E57"/>
                  </a:solidFill>
                  <a:latin typeface="Poppins"/>
                  <a:ea typeface="Poppins"/>
                  <a:cs typeface="Poppins"/>
                  <a:sym typeface="Poppins"/>
                </a:rPr>
                <a:t> 🌐 plenteemore.com</a:t>
              </a:r>
            </a:p>
            <a:p>
              <a:pPr marL="0" lvl="0" indent="0" algn="l">
                <a:lnSpc>
                  <a:spcPts val="3372"/>
                </a:lnSpc>
                <a:spcBef>
                  <a:spcPct val="0"/>
                </a:spcBef>
              </a:pPr>
              <a:endParaRPr lang="en-US" sz="2593" u="none" strike="noStrike" spc="-51">
                <a:solidFill>
                  <a:srgbClr val="1A2E57"/>
                </a:solidFill>
                <a:latin typeface="Poppins"/>
                <a:ea typeface="Poppins"/>
                <a:cs typeface="Poppins"/>
                <a:sym typeface="Poppins"/>
              </a:endParaRPr>
            </a:p>
            <a:p>
              <a:pPr marL="0" lvl="0" indent="0" algn="l">
                <a:lnSpc>
                  <a:spcPts val="3372"/>
                </a:lnSpc>
                <a:spcBef>
                  <a:spcPct val="0"/>
                </a:spcBef>
              </a:pPr>
              <a:r>
                <a:rPr lang="en-US" sz="2593" b="1" u="none" strike="noStrike" spc="-51">
                  <a:solidFill>
                    <a:srgbClr val="FFD700"/>
                  </a:solidFill>
                  <a:latin typeface="Poppins Bold"/>
                  <a:ea typeface="Poppins Bold"/>
                  <a:cs typeface="Poppins Bold"/>
                  <a:sym typeface="Poppins Bold"/>
                </a:rPr>
                <a:t>Follow Our Work</a:t>
              </a:r>
            </a:p>
            <a:p>
              <a:pPr marL="0" lvl="0" indent="0" algn="l">
                <a:lnSpc>
                  <a:spcPts val="3372"/>
                </a:lnSpc>
                <a:spcBef>
                  <a:spcPct val="0"/>
                </a:spcBef>
              </a:pPr>
              <a:r>
                <a:rPr lang="en-US" sz="2593" u="none" strike="noStrike" spc="-51">
                  <a:solidFill>
                    <a:srgbClr val="1A2E57"/>
                  </a:solidFill>
                  <a:latin typeface="Poppins"/>
                  <a:ea typeface="Poppins"/>
                  <a:cs typeface="Poppins"/>
                  <a:sym typeface="Poppins"/>
                </a:rPr>
                <a:t>Instagram: @plenteemore</a:t>
              </a:r>
            </a:p>
            <a:p>
              <a:pPr marL="0" lvl="0" indent="0" algn="l">
                <a:lnSpc>
                  <a:spcPts val="3372"/>
                </a:lnSpc>
                <a:spcBef>
                  <a:spcPct val="0"/>
                </a:spcBef>
              </a:pPr>
              <a:r>
                <a:rPr lang="en-US" sz="2593" u="none" strike="noStrike" spc="-51">
                  <a:solidFill>
                    <a:srgbClr val="1A2E57"/>
                  </a:solidFill>
                  <a:latin typeface="Poppins"/>
                  <a:ea typeface="Poppins"/>
                  <a:cs typeface="Poppins"/>
                  <a:sym typeface="Poppins"/>
                </a:rPr>
                <a:t>Facebook: Plenteemore Kindness Project</a:t>
              </a:r>
            </a:p>
            <a:p>
              <a:pPr marL="0" lvl="0" indent="0" algn="l">
                <a:lnSpc>
                  <a:spcPts val="3372"/>
                </a:lnSpc>
                <a:spcBef>
                  <a:spcPct val="0"/>
                </a:spcBef>
              </a:pPr>
              <a:r>
                <a:rPr lang="en-US" sz="2593" u="none" strike="noStrike" spc="-51">
                  <a:solidFill>
                    <a:srgbClr val="1A2E57"/>
                  </a:solidFill>
                  <a:latin typeface="Poppins"/>
                  <a:ea typeface="Poppins"/>
                  <a:cs typeface="Poppins"/>
                  <a:sym typeface="Poppins"/>
                </a:rPr>
                <a:t>TikTok: @plenteemore</a:t>
              </a:r>
            </a:p>
          </p:txBody>
        </p:sp>
        <p:sp>
          <p:nvSpPr>
            <p:cNvPr id="4" name="TextBox 4"/>
            <p:cNvSpPr txBox="1"/>
            <p:nvPr/>
          </p:nvSpPr>
          <p:spPr>
            <a:xfrm>
              <a:off x="0" y="190500"/>
              <a:ext cx="10323188" cy="3616310"/>
            </a:xfrm>
            <a:prstGeom prst="rect">
              <a:avLst/>
            </a:prstGeom>
          </p:spPr>
          <p:txBody>
            <a:bodyPr lIns="0" tIns="0" rIns="0" bIns="0" rtlCol="0" anchor="t">
              <a:spAutoFit/>
            </a:bodyPr>
            <a:lstStyle/>
            <a:p>
              <a:pPr marL="0" lvl="0" indent="0" algn="l">
                <a:lnSpc>
                  <a:spcPts val="10267"/>
                </a:lnSpc>
                <a:spcBef>
                  <a:spcPct val="0"/>
                </a:spcBef>
              </a:pPr>
              <a:r>
                <a:rPr lang="en-US" sz="10267" u="none" strike="noStrike" spc="-205">
                  <a:solidFill>
                    <a:srgbClr val="F8F9FA"/>
                  </a:solidFill>
                  <a:latin typeface="League Spartan"/>
                  <a:ea typeface="League Spartan"/>
                  <a:cs typeface="League Spartan"/>
                  <a:sym typeface="League Spartan"/>
                </a:rPr>
                <a:t>Let's Partner</a:t>
              </a:r>
            </a:p>
          </p:txBody>
        </p:sp>
        <p:sp>
          <p:nvSpPr>
            <p:cNvPr id="5" name="TextBox 5"/>
            <p:cNvSpPr txBox="1"/>
            <p:nvPr/>
          </p:nvSpPr>
          <p:spPr>
            <a:xfrm>
              <a:off x="0" y="3832766"/>
              <a:ext cx="10323188" cy="556961"/>
            </a:xfrm>
            <a:prstGeom prst="rect">
              <a:avLst/>
            </a:prstGeom>
          </p:spPr>
          <p:txBody>
            <a:bodyPr lIns="0" tIns="0" rIns="0" bIns="0" rtlCol="0" anchor="t">
              <a:spAutoFit/>
            </a:bodyPr>
            <a:lstStyle/>
            <a:p>
              <a:pPr marL="0" lvl="0" indent="0" algn="l">
                <a:lnSpc>
                  <a:spcPts val="3372"/>
                </a:lnSpc>
                <a:spcBef>
                  <a:spcPct val="0"/>
                </a:spcBef>
              </a:pPr>
              <a:r>
                <a:rPr lang="en-US" sz="2593" u="none" strike="noStrike" spc="-51">
                  <a:solidFill>
                    <a:srgbClr val="FFD700"/>
                  </a:solidFill>
                  <a:latin typeface="Poppins"/>
                  <a:ea typeface="Poppins"/>
                  <a:cs typeface="Poppins"/>
                  <a:sym typeface="Poppins"/>
                </a:rPr>
                <a:t>Join us in making a difference</a:t>
              </a:r>
            </a:p>
          </p:txBody>
        </p:sp>
      </p:grpSp>
      <p:grpSp>
        <p:nvGrpSpPr>
          <p:cNvPr id="6" name="Group 6"/>
          <p:cNvGrpSpPr/>
          <p:nvPr/>
        </p:nvGrpSpPr>
        <p:grpSpPr>
          <a:xfrm>
            <a:off x="0" y="0"/>
            <a:ext cx="8267700" cy="10287000"/>
            <a:chOff x="0" y="0"/>
            <a:chExt cx="2177501" cy="2709333"/>
          </a:xfrm>
        </p:grpSpPr>
        <p:sp>
          <p:nvSpPr>
            <p:cNvPr id="7" name="Freeform 7"/>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8" name="TextBox 8"/>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666750" y="666750"/>
            <a:ext cx="6886575" cy="8953500"/>
            <a:chOff x="0" y="0"/>
            <a:chExt cx="812800" cy="1056752"/>
          </a:xfrm>
        </p:grpSpPr>
        <p:sp>
          <p:nvSpPr>
            <p:cNvPr id="10" name="Freeform 10"/>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271" b="-271"/>
              </a:stretch>
            </a:blipFill>
          </p:spPr>
          <p:txBody>
            <a:bodyPr/>
            <a:lstStyle/>
            <a:p>
              <a:endParaRPr lang="en-US"/>
            </a:p>
          </p:txBody>
        </p:sp>
      </p:grpSp>
      <p:sp>
        <p:nvSpPr>
          <p:cNvPr id="11" name="Freeform 11"/>
          <p:cNvSpPr/>
          <p:nvPr/>
        </p:nvSpPr>
        <p:spPr>
          <a:xfrm rot="5400000">
            <a:off x="16911179" y="-47042"/>
            <a:ext cx="1438275" cy="1315368"/>
          </a:xfrm>
          <a:custGeom>
            <a:avLst/>
            <a:gdLst/>
            <a:ahLst/>
            <a:cxnLst/>
            <a:rect l="l" t="t" r="r" b="b"/>
            <a:pathLst>
              <a:path w="1438275" h="1315368">
                <a:moveTo>
                  <a:pt x="0" y="0"/>
                </a:moveTo>
                <a:lnTo>
                  <a:pt x="1438275" y="0"/>
                </a:lnTo>
                <a:lnTo>
                  <a:pt x="1438275" y="1315367"/>
                </a:lnTo>
                <a:lnTo>
                  <a:pt x="0" y="13153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grpSp>
        <p:nvGrpSpPr>
          <p:cNvPr id="2" name="Group 2"/>
          <p:cNvGrpSpPr/>
          <p:nvPr/>
        </p:nvGrpSpPr>
        <p:grpSpPr>
          <a:xfrm>
            <a:off x="6962314" y="3275965"/>
            <a:ext cx="10452882" cy="5982335"/>
            <a:chOff x="0" y="0"/>
            <a:chExt cx="2753023" cy="1575594"/>
          </a:xfrm>
        </p:grpSpPr>
        <p:sp>
          <p:nvSpPr>
            <p:cNvPr id="3" name="Freeform 3"/>
            <p:cNvSpPr/>
            <p:nvPr/>
          </p:nvSpPr>
          <p:spPr>
            <a:xfrm>
              <a:off x="0" y="0"/>
              <a:ext cx="2753022" cy="1575594"/>
            </a:xfrm>
            <a:custGeom>
              <a:avLst/>
              <a:gdLst/>
              <a:ahLst/>
              <a:cxnLst/>
              <a:rect l="l" t="t" r="r" b="b"/>
              <a:pathLst>
                <a:path w="2753022" h="1575594">
                  <a:moveTo>
                    <a:pt x="29626" y="0"/>
                  </a:moveTo>
                  <a:lnTo>
                    <a:pt x="2723397" y="0"/>
                  </a:lnTo>
                  <a:cubicBezTo>
                    <a:pt x="2739759" y="0"/>
                    <a:pt x="2753022" y="13264"/>
                    <a:pt x="2753022" y="29626"/>
                  </a:cubicBezTo>
                  <a:lnTo>
                    <a:pt x="2753022" y="1545968"/>
                  </a:lnTo>
                  <a:cubicBezTo>
                    <a:pt x="2753022" y="1562330"/>
                    <a:pt x="2739759" y="1575594"/>
                    <a:pt x="2723397" y="1575594"/>
                  </a:cubicBezTo>
                  <a:lnTo>
                    <a:pt x="29626" y="1575594"/>
                  </a:lnTo>
                  <a:cubicBezTo>
                    <a:pt x="13264" y="1575594"/>
                    <a:pt x="0" y="1562330"/>
                    <a:pt x="0" y="1545968"/>
                  </a:cubicBezTo>
                  <a:lnTo>
                    <a:pt x="0" y="29626"/>
                  </a:lnTo>
                  <a:cubicBezTo>
                    <a:pt x="0" y="13264"/>
                    <a:pt x="13264" y="0"/>
                    <a:pt x="29626" y="0"/>
                  </a:cubicBezTo>
                  <a:close/>
                </a:path>
              </a:pathLst>
            </a:custGeom>
            <a:solidFill>
              <a:srgbClr val="F8F9FA"/>
            </a:solidFill>
            <a:ln w="28575" cap="rnd">
              <a:solidFill>
                <a:srgbClr val="FFD700"/>
              </a:solidFill>
              <a:prstDash val="solid"/>
              <a:round/>
            </a:ln>
          </p:spPr>
          <p:txBody>
            <a:bodyPr/>
            <a:lstStyle/>
            <a:p>
              <a:endParaRPr lang="en-US"/>
            </a:p>
          </p:txBody>
        </p:sp>
        <p:sp>
          <p:nvSpPr>
            <p:cNvPr id="4" name="TextBox 4"/>
            <p:cNvSpPr txBox="1"/>
            <p:nvPr/>
          </p:nvSpPr>
          <p:spPr>
            <a:xfrm>
              <a:off x="0" y="-323850"/>
              <a:ext cx="2753023" cy="1899444"/>
            </a:xfrm>
            <a:prstGeom prst="rect">
              <a:avLst/>
            </a:prstGeom>
          </p:spPr>
          <p:txBody>
            <a:bodyPr lIns="50800" tIns="50800" rIns="50800" bIns="50800" rtlCol="0" anchor="ctr"/>
            <a:lstStyle/>
            <a:p>
              <a:pPr algn="l">
                <a:lnSpc>
                  <a:spcPts val="6149"/>
                </a:lnSpc>
              </a:pPr>
              <a:endParaRPr/>
            </a:p>
            <a:p>
              <a:pPr algn="l">
                <a:lnSpc>
                  <a:spcPts val="6149"/>
                </a:lnSpc>
              </a:pPr>
              <a:r>
                <a:rPr lang="en-US" sz="2499">
                  <a:solidFill>
                    <a:srgbClr val="1A2E57"/>
                  </a:solidFill>
                  <a:latin typeface="Poppins"/>
                  <a:ea typeface="Poppins"/>
                  <a:cs typeface="Poppins"/>
                  <a:sym typeface="Poppins"/>
                </a:rPr>
                <a:t> • Nearly 1 in 3 households in Florida are led by single mothers</a:t>
              </a:r>
            </a:p>
            <a:p>
              <a:pPr algn="l">
                <a:lnSpc>
                  <a:spcPts val="6149"/>
                </a:lnSpc>
              </a:pPr>
              <a:r>
                <a:rPr lang="en-US" sz="2499">
                  <a:solidFill>
                    <a:srgbClr val="1A2E57"/>
                  </a:solidFill>
                  <a:latin typeface="Poppins"/>
                  <a:ea typeface="Poppins"/>
                  <a:cs typeface="Poppins"/>
                  <a:sym typeface="Poppins"/>
                </a:rPr>
                <a:t> • 40%+ of single-mom households cannot meet basic needs</a:t>
              </a:r>
            </a:p>
            <a:p>
              <a:pPr algn="l">
                <a:lnSpc>
                  <a:spcPts val="6149"/>
                </a:lnSpc>
              </a:pPr>
              <a:r>
                <a:rPr lang="en-US" sz="2499">
                  <a:solidFill>
                    <a:srgbClr val="1A2E57"/>
                  </a:solidFill>
                  <a:latin typeface="Poppins"/>
                  <a:ea typeface="Poppins"/>
                  <a:cs typeface="Poppins"/>
                  <a:sym typeface="Poppins"/>
                </a:rPr>
                <a:t> • Food costs are up 20%+ in the last 2 years</a:t>
              </a:r>
            </a:p>
            <a:p>
              <a:pPr algn="l">
                <a:lnSpc>
                  <a:spcPts val="6149"/>
                </a:lnSpc>
              </a:pPr>
              <a:r>
                <a:rPr lang="en-US" sz="2499">
                  <a:solidFill>
                    <a:srgbClr val="1A2E57"/>
                  </a:solidFill>
                  <a:latin typeface="Poppins"/>
                  <a:ea typeface="Poppins"/>
                  <a:cs typeface="Poppins"/>
                  <a:sym typeface="Poppins"/>
                </a:rPr>
                <a:t> • Utility costs in Florida have risen 10–15%</a:t>
              </a:r>
            </a:p>
            <a:p>
              <a:pPr algn="l">
                <a:lnSpc>
                  <a:spcPts val="6149"/>
                </a:lnSpc>
              </a:pPr>
              <a:r>
                <a:rPr lang="en-US" sz="2499">
                  <a:solidFill>
                    <a:srgbClr val="1A2E57"/>
                  </a:solidFill>
                  <a:latin typeface="Poppins"/>
                  <a:ea typeface="Poppins"/>
                  <a:cs typeface="Poppins"/>
                  <a:sym typeface="Poppins"/>
                </a:rPr>
                <a:t> • Many single moms spend 30–50% of income on housing alone</a:t>
              </a:r>
            </a:p>
            <a:p>
              <a:pPr algn="l">
                <a:lnSpc>
                  <a:spcPts val="6149"/>
                </a:lnSpc>
              </a:pPr>
              <a:r>
                <a:rPr lang="en-US" sz="2499">
                  <a:solidFill>
                    <a:srgbClr val="1A2E57"/>
                  </a:solidFill>
                  <a:latin typeface="Poppins"/>
                  <a:ea typeface="Poppins"/>
                  <a:cs typeface="Poppins"/>
                  <a:sym typeface="Poppins"/>
                </a:rPr>
                <a:t> • Gas in South Florida consistently exceeds the national average</a:t>
              </a:r>
            </a:p>
            <a:p>
              <a:pPr algn="l">
                <a:lnSpc>
                  <a:spcPts val="3499"/>
                </a:lnSpc>
              </a:pPr>
              <a:endParaRPr lang="en-US" sz="2499">
                <a:solidFill>
                  <a:srgbClr val="1A2E57"/>
                </a:solidFill>
                <a:latin typeface="Poppins"/>
                <a:ea typeface="Poppins"/>
                <a:cs typeface="Poppins"/>
                <a:sym typeface="Poppins"/>
              </a:endParaRPr>
            </a:p>
          </p:txBody>
        </p:sp>
      </p:grpSp>
      <p:sp>
        <p:nvSpPr>
          <p:cNvPr id="5" name="TextBox 5"/>
          <p:cNvSpPr txBox="1"/>
          <p:nvPr/>
        </p:nvSpPr>
        <p:spPr>
          <a:xfrm>
            <a:off x="2105025" y="828675"/>
            <a:ext cx="14077950" cy="1130297"/>
          </a:xfrm>
          <a:prstGeom prst="rect">
            <a:avLst/>
          </a:prstGeom>
        </p:spPr>
        <p:txBody>
          <a:bodyPr lIns="0" tIns="0" rIns="0" bIns="0" rtlCol="0" anchor="t">
            <a:spAutoFit/>
          </a:bodyPr>
          <a:lstStyle/>
          <a:p>
            <a:pPr marL="0" lvl="0" indent="0" algn="ctr">
              <a:lnSpc>
                <a:spcPts val="8499"/>
              </a:lnSpc>
              <a:spcBef>
                <a:spcPct val="0"/>
              </a:spcBef>
            </a:pPr>
            <a:r>
              <a:rPr lang="en-US" sz="8499" spc="-169">
                <a:solidFill>
                  <a:srgbClr val="FFD700"/>
                </a:solidFill>
                <a:latin typeface="League Spartan"/>
                <a:ea typeface="League Spartan"/>
                <a:cs typeface="League Spartan"/>
                <a:sym typeface="League Spartan"/>
              </a:rPr>
              <a:t>The Data</a:t>
            </a:r>
          </a:p>
        </p:txBody>
      </p:sp>
      <p:sp>
        <p:nvSpPr>
          <p:cNvPr id="6" name="TextBox 6"/>
          <p:cNvSpPr txBox="1"/>
          <p:nvPr/>
        </p:nvSpPr>
        <p:spPr>
          <a:xfrm>
            <a:off x="609848" y="3152140"/>
            <a:ext cx="5616860" cy="5797309"/>
          </a:xfrm>
          <a:prstGeom prst="rect">
            <a:avLst/>
          </a:prstGeom>
        </p:spPr>
        <p:txBody>
          <a:bodyPr lIns="0" tIns="0" rIns="0" bIns="0" rtlCol="0" anchor="t">
            <a:spAutoFit/>
          </a:bodyPr>
          <a:lstStyle/>
          <a:p>
            <a:pPr algn="l">
              <a:lnSpc>
                <a:spcPts val="5762"/>
              </a:lnSpc>
            </a:pPr>
            <a:r>
              <a:rPr lang="en-US" sz="4029" b="1" spc="-80">
                <a:solidFill>
                  <a:srgbClr val="007BFF"/>
                </a:solidFill>
                <a:latin typeface="Poppins Bold"/>
                <a:ea typeface="Poppins Bold"/>
                <a:cs typeface="Poppins Bold"/>
                <a:sym typeface="Poppins Bold"/>
              </a:rPr>
              <a:t>Families are struggling more than ever. Groceries, gas, utilities, childcare, everything has gone up. And single mothers are being hit the hardest.</a:t>
            </a:r>
          </a:p>
        </p:txBody>
      </p:sp>
      <p:sp>
        <p:nvSpPr>
          <p:cNvPr id="7" name="Freeform 7"/>
          <p:cNvSpPr/>
          <p:nvPr/>
        </p:nvSpPr>
        <p:spPr>
          <a:xfrm flipH="1" flipV="1">
            <a:off x="16642467" y="8789545"/>
            <a:ext cx="1876083" cy="1497455"/>
          </a:xfrm>
          <a:custGeom>
            <a:avLst/>
            <a:gdLst/>
            <a:ahLst/>
            <a:cxnLst/>
            <a:rect l="l" t="t" r="r" b="b"/>
            <a:pathLst>
              <a:path w="1876083" h="1497455">
                <a:moveTo>
                  <a:pt x="1876083" y="1497455"/>
                </a:moveTo>
                <a:lnTo>
                  <a:pt x="0" y="1497455"/>
                </a:lnTo>
                <a:lnTo>
                  <a:pt x="0" y="0"/>
                </a:lnTo>
                <a:lnTo>
                  <a:pt x="1876083" y="0"/>
                </a:lnTo>
                <a:lnTo>
                  <a:pt x="1876083" y="1497455"/>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8" name="TextBox 8"/>
          <p:cNvSpPr txBox="1"/>
          <p:nvPr/>
        </p:nvSpPr>
        <p:spPr>
          <a:xfrm>
            <a:off x="7199858" y="1892297"/>
            <a:ext cx="3888284" cy="368300"/>
          </a:xfrm>
          <a:prstGeom prst="rect">
            <a:avLst/>
          </a:prstGeom>
        </p:spPr>
        <p:txBody>
          <a:bodyPr lIns="0" tIns="0" rIns="0" bIns="0" rtlCol="0" anchor="t">
            <a:spAutoFit/>
          </a:bodyPr>
          <a:lstStyle/>
          <a:p>
            <a:pPr algn="ctr">
              <a:lnSpc>
                <a:spcPts val="2800"/>
              </a:lnSpc>
            </a:pPr>
            <a:r>
              <a:rPr lang="en-US" sz="2000" b="1">
                <a:solidFill>
                  <a:srgbClr val="007BFF"/>
                </a:solidFill>
                <a:latin typeface="Poppins Bold"/>
                <a:ea typeface="Poppins Bold"/>
                <a:cs typeface="Poppins Bold"/>
                <a:sym typeface="Poppins Bold"/>
              </a:rPr>
              <a:t>A Quantified Look at the Crisis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TextBox 2"/>
          <p:cNvSpPr txBox="1"/>
          <p:nvPr/>
        </p:nvSpPr>
        <p:spPr>
          <a:xfrm>
            <a:off x="2105025" y="828675"/>
            <a:ext cx="14077950" cy="1130297"/>
          </a:xfrm>
          <a:prstGeom prst="rect">
            <a:avLst/>
          </a:prstGeom>
        </p:spPr>
        <p:txBody>
          <a:bodyPr lIns="0" tIns="0" rIns="0" bIns="0" rtlCol="0" anchor="t">
            <a:spAutoFit/>
          </a:bodyPr>
          <a:lstStyle/>
          <a:p>
            <a:pPr marL="0" lvl="0" indent="0" algn="ctr">
              <a:lnSpc>
                <a:spcPts val="8499"/>
              </a:lnSpc>
              <a:spcBef>
                <a:spcPct val="0"/>
              </a:spcBef>
            </a:pPr>
            <a:r>
              <a:rPr lang="en-US" sz="8499" u="none" strike="noStrike" spc="-169">
                <a:solidFill>
                  <a:srgbClr val="1A2E57"/>
                </a:solidFill>
                <a:latin typeface="League Spartan"/>
                <a:ea typeface="League Spartan"/>
                <a:cs typeface="League Spartan"/>
                <a:sym typeface="League Spartan"/>
              </a:rPr>
              <a:t>Why This Matters</a:t>
            </a:r>
          </a:p>
        </p:txBody>
      </p:sp>
      <p:sp>
        <p:nvSpPr>
          <p:cNvPr id="3" name="TextBox 3"/>
          <p:cNvSpPr txBox="1"/>
          <p:nvPr/>
        </p:nvSpPr>
        <p:spPr>
          <a:xfrm>
            <a:off x="1028700" y="1938009"/>
            <a:ext cx="12237720" cy="7621905"/>
          </a:xfrm>
          <a:prstGeom prst="rect">
            <a:avLst/>
          </a:prstGeom>
        </p:spPr>
        <p:txBody>
          <a:bodyPr lIns="0" tIns="0" rIns="0" bIns="0" rtlCol="0" anchor="t">
            <a:spAutoFit/>
          </a:bodyPr>
          <a:lstStyle/>
          <a:p>
            <a:pPr algn="l">
              <a:lnSpc>
                <a:spcPts val="3775"/>
              </a:lnSpc>
            </a:pPr>
            <a:endParaRPr/>
          </a:p>
          <a:p>
            <a:pPr algn="l">
              <a:lnSpc>
                <a:spcPts val="3775"/>
              </a:lnSpc>
            </a:pPr>
            <a:r>
              <a:rPr lang="en-US" sz="2659" b="1" spc="-53">
                <a:solidFill>
                  <a:srgbClr val="001C42"/>
                </a:solidFill>
                <a:latin typeface="Poppins Bold"/>
                <a:ea typeface="Poppins Bold"/>
                <a:cs typeface="Poppins Bold"/>
                <a:sym typeface="Poppins Bold"/>
              </a:rPr>
              <a:t>At the end of the day, the essentials matter.</a:t>
            </a:r>
          </a:p>
          <a:p>
            <a:pPr algn="l">
              <a:lnSpc>
                <a:spcPts val="3775"/>
              </a:lnSpc>
            </a:pPr>
            <a:r>
              <a:rPr lang="en-US" sz="2659" spc="-53">
                <a:solidFill>
                  <a:srgbClr val="001C42"/>
                </a:solidFill>
                <a:latin typeface="Poppins"/>
                <a:ea typeface="Poppins"/>
                <a:cs typeface="Poppins"/>
                <a:sym typeface="Poppins"/>
              </a:rPr>
              <a:t>They’re what keep a mom and her children going.</a:t>
            </a:r>
          </a:p>
          <a:p>
            <a:pPr algn="l">
              <a:lnSpc>
                <a:spcPts val="3775"/>
              </a:lnSpc>
            </a:pPr>
            <a:r>
              <a:rPr lang="en-US" sz="2659" spc="-53">
                <a:solidFill>
                  <a:srgbClr val="001C42"/>
                </a:solidFill>
                <a:latin typeface="Poppins"/>
                <a:ea typeface="Poppins"/>
                <a:cs typeface="Poppins"/>
                <a:sym typeface="Poppins"/>
              </a:rPr>
              <a:t>They’re what stabilize a home.</a:t>
            </a:r>
          </a:p>
          <a:p>
            <a:pPr algn="l">
              <a:lnSpc>
                <a:spcPts val="3775"/>
              </a:lnSpc>
            </a:pPr>
            <a:r>
              <a:rPr lang="en-US" sz="2659" spc="-53">
                <a:solidFill>
                  <a:srgbClr val="001C42"/>
                </a:solidFill>
                <a:latin typeface="Poppins"/>
                <a:ea typeface="Poppins"/>
                <a:cs typeface="Poppins"/>
                <a:sym typeface="Poppins"/>
              </a:rPr>
              <a:t>They’re what bring relief — even if just for a moment.</a:t>
            </a:r>
          </a:p>
          <a:p>
            <a:pPr algn="l">
              <a:lnSpc>
                <a:spcPts val="3775"/>
              </a:lnSpc>
            </a:pPr>
            <a:endParaRPr lang="en-US" sz="2659" spc="-53">
              <a:solidFill>
                <a:srgbClr val="001C42"/>
              </a:solidFill>
              <a:latin typeface="Poppins"/>
              <a:ea typeface="Poppins"/>
              <a:cs typeface="Poppins"/>
              <a:sym typeface="Poppins"/>
            </a:endParaRPr>
          </a:p>
          <a:p>
            <a:pPr algn="l">
              <a:lnSpc>
                <a:spcPts val="3775"/>
              </a:lnSpc>
            </a:pPr>
            <a:r>
              <a:rPr lang="en-US" sz="2659" spc="-53">
                <a:solidFill>
                  <a:srgbClr val="001C42"/>
                </a:solidFill>
                <a:latin typeface="Poppins"/>
                <a:ea typeface="Poppins"/>
                <a:cs typeface="Poppins"/>
                <a:sym typeface="Poppins"/>
              </a:rPr>
              <a:t>For single moms, the rising cost of groceries, gas, utilities, and school needs means every dollar gets stretched.</a:t>
            </a:r>
          </a:p>
          <a:p>
            <a:pPr algn="l">
              <a:lnSpc>
                <a:spcPts val="3775"/>
              </a:lnSpc>
            </a:pPr>
            <a:endParaRPr lang="en-US" sz="2659" spc="-53">
              <a:solidFill>
                <a:srgbClr val="001C42"/>
              </a:solidFill>
              <a:latin typeface="Poppins"/>
              <a:ea typeface="Poppins"/>
              <a:cs typeface="Poppins"/>
              <a:sym typeface="Poppins"/>
            </a:endParaRPr>
          </a:p>
          <a:p>
            <a:pPr algn="l">
              <a:lnSpc>
                <a:spcPts val="3775"/>
              </a:lnSpc>
            </a:pPr>
            <a:r>
              <a:rPr lang="en-US" sz="2659" spc="-53">
                <a:solidFill>
                  <a:srgbClr val="001C42"/>
                </a:solidFill>
                <a:latin typeface="Poppins"/>
                <a:ea typeface="Poppins"/>
                <a:cs typeface="Poppins"/>
                <a:sym typeface="Poppins"/>
              </a:rPr>
              <a:t> One </a:t>
            </a:r>
            <a:r>
              <a:rPr lang="en-US" sz="2659" b="1" spc="-53">
                <a:solidFill>
                  <a:srgbClr val="001C42"/>
                </a:solidFill>
                <a:latin typeface="Poppins Bold"/>
                <a:ea typeface="Poppins Bold"/>
                <a:cs typeface="Poppins Bold"/>
                <a:sym typeface="Poppins Bold"/>
              </a:rPr>
              <a:t>unexpected bill</a:t>
            </a:r>
            <a:r>
              <a:rPr lang="en-US" sz="2659" spc="-53">
                <a:solidFill>
                  <a:srgbClr val="001C42"/>
                </a:solidFill>
                <a:latin typeface="Poppins"/>
                <a:ea typeface="Poppins"/>
                <a:cs typeface="Poppins"/>
                <a:sym typeface="Poppins"/>
              </a:rPr>
              <a:t> can change everything.</a:t>
            </a:r>
          </a:p>
          <a:p>
            <a:pPr algn="l">
              <a:lnSpc>
                <a:spcPts val="3775"/>
              </a:lnSpc>
            </a:pPr>
            <a:r>
              <a:rPr lang="en-US" sz="2659" spc="-53">
                <a:solidFill>
                  <a:srgbClr val="001C42"/>
                </a:solidFill>
                <a:latin typeface="Poppins"/>
                <a:ea typeface="Poppins"/>
                <a:cs typeface="Poppins"/>
                <a:sym typeface="Poppins"/>
              </a:rPr>
              <a:t> One spike in utilities can mean </a:t>
            </a:r>
            <a:r>
              <a:rPr lang="en-US" sz="2659" b="1" spc="-53">
                <a:solidFill>
                  <a:srgbClr val="001C42"/>
                </a:solidFill>
                <a:latin typeface="Poppins Bold"/>
                <a:ea typeface="Poppins Bold"/>
                <a:cs typeface="Poppins Bold"/>
                <a:sym typeface="Poppins Bold"/>
              </a:rPr>
              <a:t>choosing between gas and groceries.</a:t>
            </a:r>
          </a:p>
          <a:p>
            <a:pPr algn="l">
              <a:lnSpc>
                <a:spcPts val="3775"/>
              </a:lnSpc>
            </a:pPr>
            <a:r>
              <a:rPr lang="en-US" sz="2659" spc="-53">
                <a:solidFill>
                  <a:srgbClr val="001C42"/>
                </a:solidFill>
                <a:latin typeface="Poppins"/>
                <a:ea typeface="Poppins"/>
                <a:cs typeface="Poppins"/>
                <a:sym typeface="Poppins"/>
              </a:rPr>
              <a:t> One </a:t>
            </a:r>
            <a:r>
              <a:rPr lang="en-US" sz="2659" b="1" spc="-53">
                <a:solidFill>
                  <a:srgbClr val="001C42"/>
                </a:solidFill>
                <a:latin typeface="Poppins Bold"/>
                <a:ea typeface="Poppins Bold"/>
                <a:cs typeface="Poppins Bold"/>
                <a:sym typeface="Poppins Bold"/>
              </a:rPr>
              <a:t>tough month</a:t>
            </a:r>
            <a:r>
              <a:rPr lang="en-US" sz="2659" spc="-53">
                <a:solidFill>
                  <a:srgbClr val="001C42"/>
                </a:solidFill>
                <a:latin typeface="Poppins"/>
                <a:ea typeface="Poppins"/>
                <a:cs typeface="Poppins"/>
                <a:sym typeface="Poppins"/>
              </a:rPr>
              <a:t> can create a ripple that affects the whole household.</a:t>
            </a:r>
          </a:p>
          <a:p>
            <a:pPr algn="l">
              <a:lnSpc>
                <a:spcPts val="3775"/>
              </a:lnSpc>
            </a:pPr>
            <a:endParaRPr lang="en-US" sz="2659" spc="-53">
              <a:solidFill>
                <a:srgbClr val="001C42"/>
              </a:solidFill>
              <a:latin typeface="Poppins"/>
              <a:ea typeface="Poppins"/>
              <a:cs typeface="Poppins"/>
              <a:sym typeface="Poppins"/>
            </a:endParaRPr>
          </a:p>
          <a:p>
            <a:pPr algn="l">
              <a:lnSpc>
                <a:spcPts val="3775"/>
              </a:lnSpc>
            </a:pPr>
            <a:r>
              <a:rPr lang="en-US" sz="2659" b="1" spc="-53">
                <a:solidFill>
                  <a:srgbClr val="001C42"/>
                </a:solidFill>
                <a:latin typeface="Poppins Bold"/>
                <a:ea typeface="Poppins Bold"/>
                <a:cs typeface="Poppins Bold"/>
                <a:sym typeface="Poppins Bold"/>
              </a:rPr>
              <a:t>When the essentials are covered, a family can finally breathe — even if just for today.</a:t>
            </a:r>
          </a:p>
          <a:p>
            <a:pPr algn="l">
              <a:lnSpc>
                <a:spcPts val="3775"/>
              </a:lnSpc>
            </a:pPr>
            <a:endParaRPr lang="en-US" sz="2659" b="1" spc="-53">
              <a:solidFill>
                <a:srgbClr val="001C42"/>
              </a:solidFill>
              <a:latin typeface="Poppins Bold"/>
              <a:ea typeface="Poppins Bold"/>
              <a:cs typeface="Poppins Bold"/>
              <a:sym typeface="Poppins Bold"/>
            </a:endParaRPr>
          </a:p>
        </p:txBody>
      </p:sp>
      <p:sp>
        <p:nvSpPr>
          <p:cNvPr id="4" name="Freeform 4"/>
          <p:cNvSpPr/>
          <p:nvPr/>
        </p:nvSpPr>
        <p:spPr>
          <a:xfrm flipH="1" flipV="1">
            <a:off x="16642467" y="8789545"/>
            <a:ext cx="1876083" cy="1497455"/>
          </a:xfrm>
          <a:custGeom>
            <a:avLst/>
            <a:gdLst/>
            <a:ahLst/>
            <a:cxnLst/>
            <a:rect l="l" t="t" r="r" b="b"/>
            <a:pathLst>
              <a:path w="1876083" h="1497455">
                <a:moveTo>
                  <a:pt x="1876083" y="1497455"/>
                </a:moveTo>
                <a:lnTo>
                  <a:pt x="0" y="1497455"/>
                </a:lnTo>
                <a:lnTo>
                  <a:pt x="0" y="0"/>
                </a:lnTo>
                <a:lnTo>
                  <a:pt x="1876083" y="0"/>
                </a:lnTo>
                <a:lnTo>
                  <a:pt x="1876083" y="1497455"/>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grpSp>
        <p:nvGrpSpPr>
          <p:cNvPr id="2" name="Group 2"/>
          <p:cNvGrpSpPr/>
          <p:nvPr/>
        </p:nvGrpSpPr>
        <p:grpSpPr>
          <a:xfrm>
            <a:off x="9144000" y="2583180"/>
            <a:ext cx="8324850" cy="6675120"/>
            <a:chOff x="0" y="0"/>
            <a:chExt cx="11099800" cy="8900160"/>
          </a:xfrm>
        </p:grpSpPr>
        <p:sp>
          <p:nvSpPr>
            <p:cNvPr id="3" name="TextBox 3"/>
            <p:cNvSpPr txBox="1"/>
            <p:nvPr/>
          </p:nvSpPr>
          <p:spPr>
            <a:xfrm>
              <a:off x="0" y="4727575"/>
              <a:ext cx="11099800" cy="4172585"/>
            </a:xfrm>
            <a:prstGeom prst="rect">
              <a:avLst/>
            </a:prstGeom>
          </p:spPr>
          <p:txBody>
            <a:bodyPr lIns="0" tIns="0" rIns="0" bIns="0" rtlCol="0" anchor="t">
              <a:spAutoFit/>
            </a:bodyPr>
            <a:lstStyle/>
            <a:p>
              <a:pPr marL="0" lvl="0" indent="0" algn="l">
                <a:lnSpc>
                  <a:spcPts val="3120"/>
                </a:lnSpc>
                <a:spcBef>
                  <a:spcPct val="0"/>
                </a:spcBef>
              </a:pPr>
              <a:r>
                <a:rPr lang="en-US" sz="2400" u="none" strike="noStrike" spc="-48">
                  <a:solidFill>
                    <a:srgbClr val="1A2E57"/>
                  </a:solidFill>
                  <a:latin typeface="Poppins"/>
                  <a:ea typeface="Poppins"/>
                  <a:cs typeface="Poppins"/>
                  <a:sym typeface="Poppins"/>
                </a:rPr>
                <a:t>Briana's journey began with a deep understanding of the struggles single moms face. I grew up watching people step in to help my mom. When they brought groceries, paid a bill, or helped us get through a hard moment, our whole home felt the relief.</a:t>
              </a:r>
            </a:p>
            <a:p>
              <a:pPr marL="0" lvl="0" indent="0" algn="l">
                <a:lnSpc>
                  <a:spcPts val="3120"/>
                </a:lnSpc>
                <a:spcBef>
                  <a:spcPct val="0"/>
                </a:spcBef>
              </a:pPr>
              <a:endParaRPr lang="en-US" sz="2400" u="none" strike="noStrike" spc="-48">
                <a:solidFill>
                  <a:srgbClr val="1A2E57"/>
                </a:solidFill>
                <a:latin typeface="Poppins"/>
                <a:ea typeface="Poppins"/>
                <a:cs typeface="Poppins"/>
                <a:sym typeface="Poppins"/>
              </a:endParaRPr>
            </a:p>
            <a:p>
              <a:pPr marL="0" lvl="0" indent="0" algn="l">
                <a:lnSpc>
                  <a:spcPts val="3120"/>
                </a:lnSpc>
                <a:spcBef>
                  <a:spcPct val="0"/>
                </a:spcBef>
              </a:pPr>
              <a:r>
                <a:rPr lang="en-US" sz="2400" u="none" strike="noStrike" spc="-48">
                  <a:solidFill>
                    <a:srgbClr val="1A2E57"/>
                  </a:solidFill>
                  <a:latin typeface="Poppins"/>
                  <a:ea typeface="Poppins"/>
                  <a:cs typeface="Poppins"/>
                  <a:sym typeface="Poppins"/>
                </a:rPr>
                <a:t>Plenteemore exists to be that same help for other families.</a:t>
              </a:r>
            </a:p>
          </p:txBody>
        </p:sp>
        <p:sp>
          <p:nvSpPr>
            <p:cNvPr id="4" name="TextBox 4"/>
            <p:cNvSpPr txBox="1"/>
            <p:nvPr/>
          </p:nvSpPr>
          <p:spPr>
            <a:xfrm>
              <a:off x="0" y="180975"/>
              <a:ext cx="11099800" cy="3341159"/>
            </a:xfrm>
            <a:prstGeom prst="rect">
              <a:avLst/>
            </a:prstGeom>
          </p:spPr>
          <p:txBody>
            <a:bodyPr lIns="0" tIns="0" rIns="0" bIns="0" rtlCol="0" anchor="t">
              <a:spAutoFit/>
            </a:bodyPr>
            <a:lstStyle/>
            <a:p>
              <a:pPr marL="0" lvl="0" indent="0" algn="l">
                <a:lnSpc>
                  <a:spcPts val="9500"/>
                </a:lnSpc>
                <a:spcBef>
                  <a:spcPct val="0"/>
                </a:spcBef>
              </a:pPr>
              <a:r>
                <a:rPr lang="en-US" sz="9500" u="none" strike="noStrike" spc="-190">
                  <a:solidFill>
                    <a:srgbClr val="1A2E57"/>
                  </a:solidFill>
                  <a:latin typeface="League Spartan"/>
                  <a:ea typeface="League Spartan"/>
                  <a:cs typeface="League Spartan"/>
                  <a:sym typeface="League Spartan"/>
                </a:rPr>
                <a:t>The Heart Behind</a:t>
              </a:r>
            </a:p>
          </p:txBody>
        </p:sp>
        <p:sp>
          <p:nvSpPr>
            <p:cNvPr id="5" name="TextBox 5"/>
            <p:cNvSpPr txBox="1"/>
            <p:nvPr/>
          </p:nvSpPr>
          <p:spPr>
            <a:xfrm>
              <a:off x="0" y="3533775"/>
              <a:ext cx="11099800" cy="527685"/>
            </a:xfrm>
            <a:prstGeom prst="rect">
              <a:avLst/>
            </a:prstGeom>
          </p:spPr>
          <p:txBody>
            <a:bodyPr lIns="0" tIns="0" rIns="0" bIns="0" rtlCol="0" anchor="t">
              <a:spAutoFit/>
            </a:bodyPr>
            <a:lstStyle/>
            <a:p>
              <a:pPr marL="0" lvl="0" indent="0" algn="l">
                <a:lnSpc>
                  <a:spcPts val="3120"/>
                </a:lnSpc>
                <a:spcBef>
                  <a:spcPct val="0"/>
                </a:spcBef>
              </a:pPr>
              <a:r>
                <a:rPr lang="en-US" sz="2400" b="1" u="none" strike="noStrike" spc="-48">
                  <a:solidFill>
                    <a:srgbClr val="007BFF"/>
                  </a:solidFill>
                  <a:latin typeface="Poppins Bold"/>
                  <a:ea typeface="Poppins Bold"/>
                  <a:cs typeface="Poppins Bold"/>
                  <a:sym typeface="Poppins Bold"/>
                </a:rPr>
                <a:t>Plenteemore's Founding Inspiration</a:t>
              </a:r>
            </a:p>
          </p:txBody>
        </p:sp>
      </p:grpSp>
      <p:grpSp>
        <p:nvGrpSpPr>
          <p:cNvPr id="6" name="Group 6"/>
          <p:cNvGrpSpPr/>
          <p:nvPr/>
        </p:nvGrpSpPr>
        <p:grpSpPr>
          <a:xfrm>
            <a:off x="0" y="0"/>
            <a:ext cx="8267700" cy="10287000"/>
            <a:chOff x="0" y="0"/>
            <a:chExt cx="2177501" cy="2709333"/>
          </a:xfrm>
        </p:grpSpPr>
        <p:sp>
          <p:nvSpPr>
            <p:cNvPr id="7" name="Freeform 7"/>
            <p:cNvSpPr/>
            <p:nvPr/>
          </p:nvSpPr>
          <p:spPr>
            <a:xfrm>
              <a:off x="0" y="0"/>
              <a:ext cx="2177501" cy="2709333"/>
            </a:xfrm>
            <a:custGeom>
              <a:avLst/>
              <a:gdLst/>
              <a:ahLst/>
              <a:cxnLst/>
              <a:rect l="l" t="t" r="r" b="b"/>
              <a:pathLst>
                <a:path w="2177501" h="2709333">
                  <a:moveTo>
                    <a:pt x="0" y="0"/>
                  </a:moveTo>
                  <a:lnTo>
                    <a:pt x="2177501" y="0"/>
                  </a:lnTo>
                  <a:lnTo>
                    <a:pt x="2177501" y="2709333"/>
                  </a:lnTo>
                  <a:lnTo>
                    <a:pt x="0" y="2709333"/>
                  </a:lnTo>
                  <a:close/>
                </a:path>
              </a:pathLst>
            </a:custGeom>
            <a:solidFill>
              <a:srgbClr val="FFD700"/>
            </a:solidFill>
          </p:spPr>
          <p:txBody>
            <a:bodyPr/>
            <a:lstStyle/>
            <a:p>
              <a:endParaRPr lang="en-US"/>
            </a:p>
          </p:txBody>
        </p:sp>
        <p:sp>
          <p:nvSpPr>
            <p:cNvPr id="8" name="TextBox 8"/>
            <p:cNvSpPr txBox="1"/>
            <p:nvPr/>
          </p:nvSpPr>
          <p:spPr>
            <a:xfrm>
              <a:off x="0" y="-28575"/>
              <a:ext cx="2177501" cy="2737908"/>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666750" y="666750"/>
            <a:ext cx="6886575" cy="8953500"/>
            <a:chOff x="0" y="0"/>
            <a:chExt cx="812800" cy="1056752"/>
          </a:xfrm>
        </p:grpSpPr>
        <p:sp>
          <p:nvSpPr>
            <p:cNvPr id="10" name="Freeform 10"/>
            <p:cNvSpPr/>
            <p:nvPr/>
          </p:nvSpPr>
          <p:spPr>
            <a:xfrm>
              <a:off x="0" y="0"/>
              <a:ext cx="812800" cy="1056752"/>
            </a:xfrm>
            <a:custGeom>
              <a:avLst/>
              <a:gdLst/>
              <a:ahLst/>
              <a:cxnLst/>
              <a:rect l="l" t="t" r="r" b="b"/>
              <a:pathLst>
                <a:path w="812800" h="1056752">
                  <a:moveTo>
                    <a:pt x="44968" y="0"/>
                  </a:moveTo>
                  <a:lnTo>
                    <a:pt x="767832" y="0"/>
                  </a:lnTo>
                  <a:cubicBezTo>
                    <a:pt x="779758" y="0"/>
                    <a:pt x="791196" y="4738"/>
                    <a:pt x="799629" y="13171"/>
                  </a:cubicBezTo>
                  <a:cubicBezTo>
                    <a:pt x="808062" y="21604"/>
                    <a:pt x="812800" y="33042"/>
                    <a:pt x="812800" y="44968"/>
                  </a:cubicBezTo>
                  <a:lnTo>
                    <a:pt x="812800" y="1011784"/>
                  </a:lnTo>
                  <a:cubicBezTo>
                    <a:pt x="812800" y="1023711"/>
                    <a:pt x="808062" y="1035148"/>
                    <a:pt x="799629" y="1043582"/>
                  </a:cubicBezTo>
                  <a:cubicBezTo>
                    <a:pt x="791196" y="1052015"/>
                    <a:pt x="779758" y="1056752"/>
                    <a:pt x="767832" y="1056752"/>
                  </a:cubicBezTo>
                  <a:lnTo>
                    <a:pt x="44968" y="1056752"/>
                  </a:lnTo>
                  <a:cubicBezTo>
                    <a:pt x="33042" y="1056752"/>
                    <a:pt x="21604" y="1052015"/>
                    <a:pt x="13171" y="1043582"/>
                  </a:cubicBezTo>
                  <a:cubicBezTo>
                    <a:pt x="4738" y="1035148"/>
                    <a:pt x="0" y="1023711"/>
                    <a:pt x="0" y="1011784"/>
                  </a:cubicBezTo>
                  <a:lnTo>
                    <a:pt x="0" y="44968"/>
                  </a:lnTo>
                  <a:cubicBezTo>
                    <a:pt x="0" y="33042"/>
                    <a:pt x="4738" y="21604"/>
                    <a:pt x="13171" y="13171"/>
                  </a:cubicBezTo>
                  <a:cubicBezTo>
                    <a:pt x="21604" y="4738"/>
                    <a:pt x="33042" y="0"/>
                    <a:pt x="44968" y="0"/>
                  </a:cubicBezTo>
                  <a:close/>
                </a:path>
              </a:pathLst>
            </a:custGeom>
            <a:blipFill>
              <a:blip r:embed="rId2"/>
              <a:stretch>
                <a:fillRect t="-7791" b="-7791"/>
              </a:stretch>
            </a:blipFill>
          </p:spPr>
          <p:txBody>
            <a:bodyPr/>
            <a:lstStyle/>
            <a:p>
              <a:endParaRPr lang="en-US"/>
            </a:p>
          </p:txBody>
        </p:sp>
      </p:grpSp>
      <p:sp>
        <p:nvSpPr>
          <p:cNvPr id="11" name="Freeform 11"/>
          <p:cNvSpPr/>
          <p:nvPr/>
        </p:nvSpPr>
        <p:spPr>
          <a:xfrm rot="5400000">
            <a:off x="6176504" y="61454"/>
            <a:ext cx="1438275" cy="1315368"/>
          </a:xfrm>
          <a:custGeom>
            <a:avLst/>
            <a:gdLst/>
            <a:ahLst/>
            <a:cxnLst/>
            <a:rect l="l" t="t" r="r" b="b"/>
            <a:pathLst>
              <a:path w="1438275" h="1315368">
                <a:moveTo>
                  <a:pt x="0" y="0"/>
                </a:moveTo>
                <a:lnTo>
                  <a:pt x="1438275" y="0"/>
                </a:lnTo>
                <a:lnTo>
                  <a:pt x="1438275" y="1315367"/>
                </a:lnTo>
                <a:lnTo>
                  <a:pt x="0" y="131536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2E57"/>
        </a:solidFill>
        <a:effectLst/>
      </p:bgPr>
    </p:bg>
    <p:spTree>
      <p:nvGrpSpPr>
        <p:cNvPr id="1" name=""/>
        <p:cNvGrpSpPr/>
        <p:nvPr/>
      </p:nvGrpSpPr>
      <p:grpSpPr>
        <a:xfrm>
          <a:off x="0" y="0"/>
          <a:ext cx="0" cy="0"/>
          <a:chOff x="0" y="0"/>
          <a:chExt cx="0" cy="0"/>
        </a:xfrm>
      </p:grpSpPr>
      <p:sp>
        <p:nvSpPr>
          <p:cNvPr id="2" name="AutoShape 2"/>
          <p:cNvSpPr/>
          <p:nvPr/>
        </p:nvSpPr>
        <p:spPr>
          <a:xfrm flipH="1">
            <a:off x="-1671190" y="6942954"/>
            <a:ext cx="21630379" cy="0"/>
          </a:xfrm>
          <a:prstGeom prst="line">
            <a:avLst/>
          </a:prstGeom>
          <a:ln w="28575" cap="flat">
            <a:solidFill>
              <a:srgbClr val="007BFF"/>
            </a:solidFill>
            <a:prstDash val="solid"/>
            <a:headEnd type="none" w="sm" len="sm"/>
            <a:tailEnd type="none" w="sm" len="sm"/>
          </a:ln>
        </p:spPr>
        <p:txBody>
          <a:bodyPr/>
          <a:lstStyle/>
          <a:p>
            <a:endParaRPr lang="en-US"/>
          </a:p>
        </p:txBody>
      </p:sp>
      <p:sp>
        <p:nvSpPr>
          <p:cNvPr id="3" name="TextBox 3"/>
          <p:cNvSpPr txBox="1"/>
          <p:nvPr/>
        </p:nvSpPr>
        <p:spPr>
          <a:xfrm>
            <a:off x="666750" y="828675"/>
            <a:ext cx="16954500" cy="1130297"/>
          </a:xfrm>
          <a:prstGeom prst="rect">
            <a:avLst/>
          </a:prstGeom>
        </p:spPr>
        <p:txBody>
          <a:bodyPr lIns="0" tIns="0" rIns="0" bIns="0" rtlCol="0" anchor="t">
            <a:spAutoFit/>
          </a:bodyPr>
          <a:lstStyle/>
          <a:p>
            <a:pPr marL="0" lvl="0" indent="0" algn="ctr">
              <a:lnSpc>
                <a:spcPts val="8499"/>
              </a:lnSpc>
              <a:spcBef>
                <a:spcPct val="0"/>
              </a:spcBef>
            </a:pPr>
            <a:r>
              <a:rPr lang="en-US" sz="8499" u="none" strike="noStrike" spc="-169">
                <a:solidFill>
                  <a:srgbClr val="FFD700"/>
                </a:solidFill>
                <a:latin typeface="League Spartan"/>
                <a:ea typeface="League Spartan"/>
                <a:cs typeface="League Spartan"/>
                <a:sym typeface="League Spartan"/>
              </a:rPr>
              <a:t>The Evolution of Plenteemore</a:t>
            </a:r>
          </a:p>
        </p:txBody>
      </p:sp>
      <p:grpSp>
        <p:nvGrpSpPr>
          <p:cNvPr id="4" name="Group 4"/>
          <p:cNvGrpSpPr/>
          <p:nvPr/>
        </p:nvGrpSpPr>
        <p:grpSpPr>
          <a:xfrm>
            <a:off x="4700588" y="6814366"/>
            <a:ext cx="257175" cy="25717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700"/>
            </a:solidFill>
          </p:spPr>
          <p:txBody>
            <a:bodyPr/>
            <a:lstStyle/>
            <a:p>
              <a:endParaRPr lang="en-US"/>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3081"/>
                </a:lnSpc>
              </a:pPr>
              <a:endParaRPr/>
            </a:p>
          </p:txBody>
        </p:sp>
      </p:grpSp>
      <p:grpSp>
        <p:nvGrpSpPr>
          <p:cNvPr id="7" name="Group 7"/>
          <p:cNvGrpSpPr/>
          <p:nvPr/>
        </p:nvGrpSpPr>
        <p:grpSpPr>
          <a:xfrm>
            <a:off x="10466366" y="6814366"/>
            <a:ext cx="257175" cy="25717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700"/>
            </a:solidFill>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3081"/>
                </a:lnSpc>
              </a:pPr>
              <a:endParaRPr/>
            </a:p>
          </p:txBody>
        </p:sp>
      </p:grpSp>
      <p:grpSp>
        <p:nvGrpSpPr>
          <p:cNvPr id="10" name="Group 10"/>
          <p:cNvGrpSpPr/>
          <p:nvPr/>
        </p:nvGrpSpPr>
        <p:grpSpPr>
          <a:xfrm>
            <a:off x="13335000" y="6814366"/>
            <a:ext cx="257175" cy="25717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700"/>
            </a:solidFill>
          </p:spPr>
          <p:txBody>
            <a:bodyPr/>
            <a:lstStyle/>
            <a:p>
              <a:endParaRPr lang="en-US"/>
            </a:p>
          </p:txBody>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3081"/>
                </a:lnSpc>
              </a:pPr>
              <a:endParaRPr/>
            </a:p>
          </p:txBody>
        </p:sp>
      </p:grpSp>
      <p:grpSp>
        <p:nvGrpSpPr>
          <p:cNvPr id="13" name="Group 13"/>
          <p:cNvGrpSpPr/>
          <p:nvPr/>
        </p:nvGrpSpPr>
        <p:grpSpPr>
          <a:xfrm>
            <a:off x="7582238" y="6814366"/>
            <a:ext cx="257175" cy="25717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700"/>
            </a:solidFill>
          </p:spPr>
          <p:txBody>
            <a:bodyPr/>
            <a:lstStyle/>
            <a:p>
              <a:endParaRPr lang="en-US"/>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3081"/>
                </a:lnSpc>
              </a:pPr>
              <a:endParaRPr/>
            </a:p>
          </p:txBody>
        </p:sp>
      </p:grpSp>
      <p:sp>
        <p:nvSpPr>
          <p:cNvPr id="16" name="Freeform 16"/>
          <p:cNvSpPr/>
          <p:nvPr/>
        </p:nvSpPr>
        <p:spPr>
          <a:xfrm>
            <a:off x="4297752" y="3352800"/>
            <a:ext cx="1062847" cy="1190561"/>
          </a:xfrm>
          <a:custGeom>
            <a:avLst/>
            <a:gdLst/>
            <a:ahLst/>
            <a:cxnLst/>
            <a:rect l="l" t="t" r="r" b="b"/>
            <a:pathLst>
              <a:path w="1062847" h="1190561">
                <a:moveTo>
                  <a:pt x="0" y="0"/>
                </a:moveTo>
                <a:lnTo>
                  <a:pt x="1062846" y="0"/>
                </a:lnTo>
                <a:lnTo>
                  <a:pt x="1062846" y="1190561"/>
                </a:lnTo>
                <a:lnTo>
                  <a:pt x="0" y="119056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17" name="Freeform 17"/>
          <p:cNvSpPr/>
          <p:nvPr/>
        </p:nvSpPr>
        <p:spPr>
          <a:xfrm>
            <a:off x="7159921" y="3352800"/>
            <a:ext cx="1101811" cy="1190561"/>
          </a:xfrm>
          <a:custGeom>
            <a:avLst/>
            <a:gdLst/>
            <a:ahLst/>
            <a:cxnLst/>
            <a:rect l="l" t="t" r="r" b="b"/>
            <a:pathLst>
              <a:path w="1101811" h="1190561">
                <a:moveTo>
                  <a:pt x="0" y="0"/>
                </a:moveTo>
                <a:lnTo>
                  <a:pt x="1101810" y="0"/>
                </a:lnTo>
                <a:lnTo>
                  <a:pt x="1101810" y="1190561"/>
                </a:lnTo>
                <a:lnTo>
                  <a:pt x="0" y="119056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8" name="Freeform 18"/>
          <p:cNvSpPr/>
          <p:nvPr/>
        </p:nvSpPr>
        <p:spPr>
          <a:xfrm>
            <a:off x="10033225" y="3352800"/>
            <a:ext cx="1123457" cy="1190561"/>
          </a:xfrm>
          <a:custGeom>
            <a:avLst/>
            <a:gdLst/>
            <a:ahLst/>
            <a:cxnLst/>
            <a:rect l="l" t="t" r="r" b="b"/>
            <a:pathLst>
              <a:path w="1123457" h="1190561">
                <a:moveTo>
                  <a:pt x="0" y="0"/>
                </a:moveTo>
                <a:lnTo>
                  <a:pt x="1123457" y="0"/>
                </a:lnTo>
                <a:lnTo>
                  <a:pt x="1123457" y="1190561"/>
                </a:lnTo>
                <a:lnTo>
                  <a:pt x="0" y="119056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9" name="Freeform 19"/>
          <p:cNvSpPr/>
          <p:nvPr/>
        </p:nvSpPr>
        <p:spPr>
          <a:xfrm>
            <a:off x="12940823" y="3352800"/>
            <a:ext cx="1045529" cy="1190561"/>
          </a:xfrm>
          <a:custGeom>
            <a:avLst/>
            <a:gdLst/>
            <a:ahLst/>
            <a:cxnLst/>
            <a:rect l="l" t="t" r="r" b="b"/>
            <a:pathLst>
              <a:path w="1045529" h="1190561">
                <a:moveTo>
                  <a:pt x="0" y="0"/>
                </a:moveTo>
                <a:lnTo>
                  <a:pt x="1045529" y="0"/>
                </a:lnTo>
                <a:lnTo>
                  <a:pt x="1045529" y="1190561"/>
                </a:lnTo>
                <a:lnTo>
                  <a:pt x="0" y="119056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0" name="TextBox 20"/>
          <p:cNvSpPr txBox="1"/>
          <p:nvPr/>
        </p:nvSpPr>
        <p:spPr>
          <a:xfrm>
            <a:off x="3543300" y="5119227"/>
            <a:ext cx="2571750" cy="485775"/>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D700"/>
                </a:solidFill>
                <a:latin typeface="Poppins"/>
                <a:ea typeface="Poppins"/>
                <a:cs typeface="Poppins"/>
                <a:sym typeface="Poppins"/>
              </a:rPr>
              <a:t>2023</a:t>
            </a:r>
          </a:p>
        </p:txBody>
      </p:sp>
      <p:sp>
        <p:nvSpPr>
          <p:cNvPr id="21" name="TextBox 21"/>
          <p:cNvSpPr txBox="1"/>
          <p:nvPr/>
        </p:nvSpPr>
        <p:spPr>
          <a:xfrm>
            <a:off x="3543300" y="7386326"/>
            <a:ext cx="2571750" cy="2360676"/>
          </a:xfrm>
          <a:prstGeom prst="rect">
            <a:avLst/>
          </a:prstGeom>
        </p:spPr>
        <p:txBody>
          <a:bodyPr lIns="0" tIns="0" rIns="0" bIns="0" rtlCol="0" anchor="t">
            <a:spAutoFit/>
          </a:bodyPr>
          <a:lstStyle/>
          <a:p>
            <a:pPr marL="0" lvl="0" indent="0" algn="ctr">
              <a:lnSpc>
                <a:spcPts val="3081"/>
              </a:lnSpc>
              <a:spcBef>
                <a:spcPct val="0"/>
              </a:spcBef>
            </a:pPr>
            <a:r>
              <a:rPr lang="en-US" sz="2370" spc="-47">
                <a:solidFill>
                  <a:srgbClr val="F8F9FA"/>
                </a:solidFill>
                <a:latin typeface="Poppins"/>
                <a:ea typeface="Poppins"/>
                <a:cs typeface="Poppins"/>
                <a:sym typeface="Poppins"/>
              </a:rPr>
              <a:t>We beg</a:t>
            </a:r>
            <a:r>
              <a:rPr lang="en-US" sz="2370" u="none" strike="noStrike" spc="-47">
                <a:solidFill>
                  <a:srgbClr val="F8F9FA"/>
                </a:solidFill>
                <a:latin typeface="Poppins"/>
                <a:ea typeface="Poppins"/>
                <a:cs typeface="Poppins"/>
                <a:sym typeface="Poppins"/>
              </a:rPr>
              <a:t>an by rewarding kindness in the community, giving $500+ away in prizes.</a:t>
            </a:r>
          </a:p>
        </p:txBody>
      </p:sp>
      <p:sp>
        <p:nvSpPr>
          <p:cNvPr id="22" name="TextBox 22"/>
          <p:cNvSpPr txBox="1"/>
          <p:nvPr/>
        </p:nvSpPr>
        <p:spPr>
          <a:xfrm>
            <a:off x="6430052" y="5119227"/>
            <a:ext cx="2561548" cy="485775"/>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D700"/>
                </a:solidFill>
                <a:latin typeface="Poppins"/>
                <a:ea typeface="Poppins"/>
                <a:cs typeface="Poppins"/>
                <a:sym typeface="Poppins"/>
              </a:rPr>
              <a:t>2024</a:t>
            </a:r>
          </a:p>
        </p:txBody>
      </p:sp>
      <p:sp>
        <p:nvSpPr>
          <p:cNvPr id="23" name="TextBox 23"/>
          <p:cNvSpPr txBox="1"/>
          <p:nvPr/>
        </p:nvSpPr>
        <p:spPr>
          <a:xfrm>
            <a:off x="6430052" y="7401376"/>
            <a:ext cx="2561548" cy="1189101"/>
          </a:xfrm>
          <a:prstGeom prst="rect">
            <a:avLst/>
          </a:prstGeom>
        </p:spPr>
        <p:txBody>
          <a:bodyPr lIns="0" tIns="0" rIns="0" bIns="0" rtlCol="0" anchor="t">
            <a:spAutoFit/>
          </a:bodyPr>
          <a:lstStyle/>
          <a:p>
            <a:pPr marL="0" lvl="0" indent="0" algn="ctr">
              <a:lnSpc>
                <a:spcPts val="3081"/>
              </a:lnSpc>
              <a:spcBef>
                <a:spcPct val="0"/>
              </a:spcBef>
            </a:pPr>
            <a:r>
              <a:rPr lang="en-US" sz="2370" spc="-47">
                <a:solidFill>
                  <a:srgbClr val="F8F9FA"/>
                </a:solidFill>
                <a:latin typeface="Poppins"/>
                <a:ea typeface="Poppins"/>
                <a:cs typeface="Poppins"/>
                <a:sym typeface="Poppins"/>
              </a:rPr>
              <a:t>Took a break to reevaluate our purpose</a:t>
            </a:r>
          </a:p>
        </p:txBody>
      </p:sp>
      <p:sp>
        <p:nvSpPr>
          <p:cNvPr id="24" name="TextBox 24"/>
          <p:cNvSpPr txBox="1"/>
          <p:nvPr/>
        </p:nvSpPr>
        <p:spPr>
          <a:xfrm>
            <a:off x="12182475" y="5119227"/>
            <a:ext cx="2562225" cy="485775"/>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D700"/>
                </a:solidFill>
                <a:latin typeface="Poppins"/>
                <a:ea typeface="Poppins"/>
                <a:cs typeface="Poppins"/>
                <a:sym typeface="Poppins"/>
              </a:rPr>
              <a:t>2026+</a:t>
            </a:r>
          </a:p>
        </p:txBody>
      </p:sp>
      <p:sp>
        <p:nvSpPr>
          <p:cNvPr id="25" name="TextBox 25"/>
          <p:cNvSpPr txBox="1"/>
          <p:nvPr/>
        </p:nvSpPr>
        <p:spPr>
          <a:xfrm>
            <a:off x="12182475" y="7401376"/>
            <a:ext cx="2562225" cy="2360676"/>
          </a:xfrm>
          <a:prstGeom prst="rect">
            <a:avLst/>
          </a:prstGeom>
        </p:spPr>
        <p:txBody>
          <a:bodyPr lIns="0" tIns="0" rIns="0" bIns="0" rtlCol="0" anchor="t">
            <a:spAutoFit/>
          </a:bodyPr>
          <a:lstStyle/>
          <a:p>
            <a:pPr marL="0" lvl="0" indent="0" algn="ctr">
              <a:lnSpc>
                <a:spcPts val="3081"/>
              </a:lnSpc>
              <a:spcBef>
                <a:spcPct val="0"/>
              </a:spcBef>
            </a:pPr>
            <a:r>
              <a:rPr lang="en-US" sz="2370" spc="-47">
                <a:solidFill>
                  <a:srgbClr val="F8F9FA"/>
                </a:solidFill>
                <a:latin typeface="Poppins"/>
                <a:ea typeface="Poppins"/>
                <a:cs typeface="Poppins"/>
                <a:sym typeface="Poppins"/>
              </a:rPr>
              <a:t>P</a:t>
            </a:r>
            <a:r>
              <a:rPr lang="en-US" sz="2370" u="none" strike="noStrike" spc="-47">
                <a:solidFill>
                  <a:srgbClr val="F8F9FA"/>
                </a:solidFill>
                <a:latin typeface="Poppins"/>
                <a:ea typeface="Poppins"/>
                <a:cs typeface="Poppins"/>
                <a:sym typeface="Poppins"/>
              </a:rPr>
              <a:t>lenteemore 2.0 focuses on essentials-driven impact and serving families at scale.</a:t>
            </a:r>
          </a:p>
        </p:txBody>
      </p:sp>
      <p:sp>
        <p:nvSpPr>
          <p:cNvPr id="26" name="TextBox 26"/>
          <p:cNvSpPr txBox="1"/>
          <p:nvPr/>
        </p:nvSpPr>
        <p:spPr>
          <a:xfrm>
            <a:off x="9305925" y="5119227"/>
            <a:ext cx="2562225" cy="485775"/>
          </a:xfrm>
          <a:prstGeom prst="rect">
            <a:avLst/>
          </a:prstGeom>
        </p:spPr>
        <p:txBody>
          <a:bodyPr lIns="0" tIns="0" rIns="0" bIns="0" rtlCol="0" anchor="t">
            <a:spAutoFit/>
          </a:bodyPr>
          <a:lstStyle/>
          <a:p>
            <a:pPr marL="0" lvl="0" indent="0" algn="ctr">
              <a:lnSpc>
                <a:spcPts val="3600"/>
              </a:lnSpc>
              <a:spcBef>
                <a:spcPct val="0"/>
              </a:spcBef>
            </a:pPr>
            <a:r>
              <a:rPr lang="en-US" sz="3000">
                <a:solidFill>
                  <a:srgbClr val="FFD700"/>
                </a:solidFill>
                <a:latin typeface="Poppins"/>
                <a:ea typeface="Poppins"/>
                <a:cs typeface="Poppins"/>
                <a:sym typeface="Poppins"/>
              </a:rPr>
              <a:t>2025</a:t>
            </a:r>
          </a:p>
        </p:txBody>
      </p:sp>
      <p:sp>
        <p:nvSpPr>
          <p:cNvPr id="27" name="TextBox 27"/>
          <p:cNvSpPr txBox="1"/>
          <p:nvPr/>
        </p:nvSpPr>
        <p:spPr>
          <a:xfrm>
            <a:off x="9305925" y="7401376"/>
            <a:ext cx="2562225" cy="1970151"/>
          </a:xfrm>
          <a:prstGeom prst="rect">
            <a:avLst/>
          </a:prstGeom>
        </p:spPr>
        <p:txBody>
          <a:bodyPr lIns="0" tIns="0" rIns="0" bIns="0" rtlCol="0" anchor="t">
            <a:spAutoFit/>
          </a:bodyPr>
          <a:lstStyle/>
          <a:p>
            <a:pPr marL="0" lvl="0" indent="0" algn="ctr">
              <a:lnSpc>
                <a:spcPts val="3081"/>
              </a:lnSpc>
              <a:spcBef>
                <a:spcPct val="0"/>
              </a:spcBef>
            </a:pPr>
            <a:r>
              <a:rPr lang="en-US" sz="2370" spc="-47">
                <a:solidFill>
                  <a:srgbClr val="F8F9FA"/>
                </a:solidFill>
                <a:latin typeface="Poppins"/>
                <a:ea typeface="Poppins"/>
                <a:cs typeface="Poppins"/>
                <a:sym typeface="Poppins"/>
              </a:rPr>
              <a:t>We </a:t>
            </a:r>
            <a:r>
              <a:rPr lang="en-US" sz="2370" u="none" strike="noStrike" spc="-47">
                <a:solidFill>
                  <a:srgbClr val="F8F9FA"/>
                </a:solidFill>
                <a:latin typeface="Poppins"/>
                <a:ea typeface="Poppins"/>
                <a:cs typeface="Poppins"/>
                <a:sym typeface="Poppins"/>
              </a:rPr>
              <a:t>shifted to supporting single moms through various monthly initiatives.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BFF"/>
        </a:solidFill>
        <a:effectLst/>
      </p:bgPr>
    </p:bg>
    <p:spTree>
      <p:nvGrpSpPr>
        <p:cNvPr id="1" name=""/>
        <p:cNvGrpSpPr/>
        <p:nvPr/>
      </p:nvGrpSpPr>
      <p:grpSpPr>
        <a:xfrm>
          <a:off x="0" y="0"/>
          <a:ext cx="0" cy="0"/>
          <a:chOff x="0" y="0"/>
          <a:chExt cx="0" cy="0"/>
        </a:xfrm>
      </p:grpSpPr>
      <p:sp>
        <p:nvSpPr>
          <p:cNvPr id="2" name="Freeform 2"/>
          <p:cNvSpPr/>
          <p:nvPr/>
        </p:nvSpPr>
        <p:spPr>
          <a:xfrm>
            <a:off x="819307" y="6119387"/>
            <a:ext cx="2984406" cy="3730507"/>
          </a:xfrm>
          <a:custGeom>
            <a:avLst/>
            <a:gdLst/>
            <a:ahLst/>
            <a:cxnLst/>
            <a:rect l="l" t="t" r="r" b="b"/>
            <a:pathLst>
              <a:path w="2984406" h="3730507">
                <a:moveTo>
                  <a:pt x="0" y="0"/>
                </a:moveTo>
                <a:lnTo>
                  <a:pt x="2984405" y="0"/>
                </a:lnTo>
                <a:lnTo>
                  <a:pt x="2984405" y="3730507"/>
                </a:lnTo>
                <a:lnTo>
                  <a:pt x="0" y="3730507"/>
                </a:lnTo>
                <a:lnTo>
                  <a:pt x="0" y="0"/>
                </a:lnTo>
                <a:close/>
              </a:path>
            </a:pathLst>
          </a:custGeom>
          <a:blipFill>
            <a:blip r:embed="rId2"/>
            <a:stretch>
              <a:fillRect/>
            </a:stretch>
          </a:blipFill>
        </p:spPr>
        <p:txBody>
          <a:bodyPr/>
          <a:lstStyle/>
          <a:p>
            <a:endParaRPr lang="en-US"/>
          </a:p>
        </p:txBody>
      </p:sp>
      <p:sp>
        <p:nvSpPr>
          <p:cNvPr id="3" name="Freeform 3"/>
          <p:cNvSpPr/>
          <p:nvPr/>
        </p:nvSpPr>
        <p:spPr>
          <a:xfrm>
            <a:off x="7887639" y="6119387"/>
            <a:ext cx="2984406" cy="3730507"/>
          </a:xfrm>
          <a:custGeom>
            <a:avLst/>
            <a:gdLst/>
            <a:ahLst/>
            <a:cxnLst/>
            <a:rect l="l" t="t" r="r" b="b"/>
            <a:pathLst>
              <a:path w="2984406" h="3730507">
                <a:moveTo>
                  <a:pt x="0" y="0"/>
                </a:moveTo>
                <a:lnTo>
                  <a:pt x="2984405" y="0"/>
                </a:lnTo>
                <a:lnTo>
                  <a:pt x="2984405" y="3730507"/>
                </a:lnTo>
                <a:lnTo>
                  <a:pt x="0" y="3730507"/>
                </a:lnTo>
                <a:lnTo>
                  <a:pt x="0" y="0"/>
                </a:lnTo>
                <a:close/>
              </a:path>
            </a:pathLst>
          </a:custGeom>
          <a:blipFill>
            <a:blip r:embed="rId3"/>
            <a:stretch>
              <a:fillRect/>
            </a:stretch>
          </a:blipFill>
        </p:spPr>
        <p:txBody>
          <a:bodyPr/>
          <a:lstStyle/>
          <a:p>
            <a:endParaRPr lang="en-US"/>
          </a:p>
        </p:txBody>
      </p:sp>
      <p:sp>
        <p:nvSpPr>
          <p:cNvPr id="4" name="Freeform 4"/>
          <p:cNvSpPr/>
          <p:nvPr/>
        </p:nvSpPr>
        <p:spPr>
          <a:xfrm>
            <a:off x="4350783" y="6119387"/>
            <a:ext cx="2984406" cy="3730507"/>
          </a:xfrm>
          <a:custGeom>
            <a:avLst/>
            <a:gdLst/>
            <a:ahLst/>
            <a:cxnLst/>
            <a:rect l="l" t="t" r="r" b="b"/>
            <a:pathLst>
              <a:path w="2984406" h="3730507">
                <a:moveTo>
                  <a:pt x="0" y="0"/>
                </a:moveTo>
                <a:lnTo>
                  <a:pt x="2984406" y="0"/>
                </a:lnTo>
                <a:lnTo>
                  <a:pt x="2984406" y="3730507"/>
                </a:lnTo>
                <a:lnTo>
                  <a:pt x="0" y="3730507"/>
                </a:lnTo>
                <a:lnTo>
                  <a:pt x="0" y="0"/>
                </a:lnTo>
                <a:close/>
              </a:path>
            </a:pathLst>
          </a:custGeom>
          <a:blipFill>
            <a:blip r:embed="rId4"/>
            <a:stretch>
              <a:fillRect/>
            </a:stretch>
          </a:blipFill>
        </p:spPr>
        <p:txBody>
          <a:bodyPr/>
          <a:lstStyle/>
          <a:p>
            <a:endParaRPr lang="en-US"/>
          </a:p>
        </p:txBody>
      </p:sp>
      <p:sp>
        <p:nvSpPr>
          <p:cNvPr id="5" name="Freeform 5"/>
          <p:cNvSpPr/>
          <p:nvPr/>
        </p:nvSpPr>
        <p:spPr>
          <a:xfrm>
            <a:off x="7887639" y="1900660"/>
            <a:ext cx="2982443" cy="3728054"/>
          </a:xfrm>
          <a:custGeom>
            <a:avLst/>
            <a:gdLst/>
            <a:ahLst/>
            <a:cxnLst/>
            <a:rect l="l" t="t" r="r" b="b"/>
            <a:pathLst>
              <a:path w="2982443" h="3728054">
                <a:moveTo>
                  <a:pt x="0" y="0"/>
                </a:moveTo>
                <a:lnTo>
                  <a:pt x="2982442" y="0"/>
                </a:lnTo>
                <a:lnTo>
                  <a:pt x="2982442" y="3728054"/>
                </a:lnTo>
                <a:lnTo>
                  <a:pt x="0" y="3728054"/>
                </a:lnTo>
                <a:lnTo>
                  <a:pt x="0" y="0"/>
                </a:lnTo>
                <a:close/>
              </a:path>
            </a:pathLst>
          </a:custGeom>
          <a:blipFill>
            <a:blip r:embed="rId5"/>
            <a:stretch>
              <a:fillRect/>
            </a:stretch>
          </a:blipFill>
        </p:spPr>
        <p:txBody>
          <a:bodyPr/>
          <a:lstStyle/>
          <a:p>
            <a:endParaRPr lang="en-US"/>
          </a:p>
        </p:txBody>
      </p:sp>
      <p:sp>
        <p:nvSpPr>
          <p:cNvPr id="6" name="Freeform 6"/>
          <p:cNvSpPr/>
          <p:nvPr/>
        </p:nvSpPr>
        <p:spPr>
          <a:xfrm>
            <a:off x="4352746" y="1898207"/>
            <a:ext cx="2982443" cy="3728054"/>
          </a:xfrm>
          <a:custGeom>
            <a:avLst/>
            <a:gdLst/>
            <a:ahLst/>
            <a:cxnLst/>
            <a:rect l="l" t="t" r="r" b="b"/>
            <a:pathLst>
              <a:path w="2982443" h="3728054">
                <a:moveTo>
                  <a:pt x="0" y="0"/>
                </a:moveTo>
                <a:lnTo>
                  <a:pt x="2982443" y="0"/>
                </a:lnTo>
                <a:lnTo>
                  <a:pt x="2982443" y="3728053"/>
                </a:lnTo>
                <a:lnTo>
                  <a:pt x="0" y="3728053"/>
                </a:lnTo>
                <a:lnTo>
                  <a:pt x="0" y="0"/>
                </a:lnTo>
                <a:close/>
              </a:path>
            </a:pathLst>
          </a:custGeom>
          <a:blipFill>
            <a:blip r:embed="rId6"/>
            <a:stretch>
              <a:fillRect/>
            </a:stretch>
          </a:blipFill>
        </p:spPr>
        <p:txBody>
          <a:bodyPr/>
          <a:lstStyle/>
          <a:p>
            <a:endParaRPr lang="en-US"/>
          </a:p>
        </p:txBody>
      </p:sp>
      <p:sp>
        <p:nvSpPr>
          <p:cNvPr id="7" name="Freeform 7"/>
          <p:cNvSpPr/>
          <p:nvPr/>
        </p:nvSpPr>
        <p:spPr>
          <a:xfrm>
            <a:off x="819307" y="1898207"/>
            <a:ext cx="2984406" cy="3730507"/>
          </a:xfrm>
          <a:custGeom>
            <a:avLst/>
            <a:gdLst/>
            <a:ahLst/>
            <a:cxnLst/>
            <a:rect l="l" t="t" r="r" b="b"/>
            <a:pathLst>
              <a:path w="2984406" h="3730507">
                <a:moveTo>
                  <a:pt x="0" y="0"/>
                </a:moveTo>
                <a:lnTo>
                  <a:pt x="2984405" y="0"/>
                </a:lnTo>
                <a:lnTo>
                  <a:pt x="2984405" y="3730507"/>
                </a:lnTo>
                <a:lnTo>
                  <a:pt x="0" y="3730507"/>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3257178" y="311048"/>
            <a:ext cx="11773644" cy="1311321"/>
          </a:xfrm>
          <a:prstGeom prst="rect">
            <a:avLst/>
          </a:prstGeom>
        </p:spPr>
        <p:txBody>
          <a:bodyPr wrap="square" lIns="0" tIns="0" rIns="0" bIns="0" rtlCol="0" anchor="t">
            <a:spAutoFit/>
          </a:bodyPr>
          <a:lstStyle/>
          <a:p>
            <a:pPr algn="ctr">
              <a:lnSpc>
                <a:spcPts val="10618"/>
              </a:lnSpc>
            </a:pPr>
            <a:r>
              <a:rPr lang="en-US" sz="7584" dirty="0">
                <a:solidFill>
                  <a:srgbClr val="FFD700"/>
                </a:solidFill>
                <a:latin typeface="League Spartan"/>
                <a:ea typeface="League Spartan"/>
                <a:cs typeface="League Spartan"/>
                <a:sym typeface="League Spartan"/>
              </a:rPr>
              <a:t>A Look Back at 2025</a:t>
            </a:r>
          </a:p>
        </p:txBody>
      </p:sp>
      <p:grpSp>
        <p:nvGrpSpPr>
          <p:cNvPr id="9" name="Group 9"/>
          <p:cNvGrpSpPr/>
          <p:nvPr/>
        </p:nvGrpSpPr>
        <p:grpSpPr>
          <a:xfrm>
            <a:off x="11243813" y="2228074"/>
            <a:ext cx="6241263" cy="7030226"/>
            <a:chOff x="0" y="0"/>
            <a:chExt cx="8321684" cy="9373634"/>
          </a:xfrm>
        </p:grpSpPr>
        <p:sp>
          <p:nvSpPr>
            <p:cNvPr id="10" name="TextBox 10"/>
            <p:cNvSpPr txBox="1"/>
            <p:nvPr/>
          </p:nvSpPr>
          <p:spPr>
            <a:xfrm>
              <a:off x="0" y="-66675"/>
              <a:ext cx="8321684" cy="3338195"/>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F8F9FA"/>
                  </a:solidFill>
                  <a:latin typeface="Poppins"/>
                  <a:ea typeface="Poppins"/>
                  <a:cs typeface="Poppins"/>
                  <a:sym typeface="Poppins"/>
                </a:rPr>
                <a:t>Emma received an extra $1,000 surprise check, and it turned out to be right on time. Just two days later, she had an accident and was able to use it to put money down on a new car.</a:t>
              </a:r>
            </a:p>
          </p:txBody>
        </p:sp>
        <p:sp>
          <p:nvSpPr>
            <p:cNvPr id="11" name="TextBox 11"/>
            <p:cNvSpPr txBox="1"/>
            <p:nvPr/>
          </p:nvSpPr>
          <p:spPr>
            <a:xfrm>
              <a:off x="0" y="3598545"/>
              <a:ext cx="8321684" cy="1102995"/>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F8F9FA"/>
                  </a:solidFill>
                  <a:latin typeface="Poppins"/>
                  <a:ea typeface="Poppins"/>
                  <a:cs typeface="Poppins"/>
                  <a:sym typeface="Poppins"/>
                </a:rPr>
                <a:t>Glennys Received an additional $100 to enjoy her spa day.</a:t>
              </a:r>
            </a:p>
          </p:txBody>
        </p:sp>
        <p:sp>
          <p:nvSpPr>
            <p:cNvPr id="12" name="TextBox 12"/>
            <p:cNvSpPr txBox="1"/>
            <p:nvPr/>
          </p:nvSpPr>
          <p:spPr>
            <a:xfrm>
              <a:off x="0" y="5558294"/>
              <a:ext cx="8321684" cy="1661795"/>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F8F9FA"/>
                  </a:solidFill>
                  <a:latin typeface="Poppins"/>
                  <a:ea typeface="Poppins"/>
                  <a:cs typeface="Poppins"/>
                  <a:sym typeface="Poppins"/>
                </a:rPr>
                <a:t>For Thanksgiving every mother received a bottle of wine with their meal.</a:t>
              </a:r>
            </a:p>
          </p:txBody>
        </p:sp>
        <p:sp>
          <p:nvSpPr>
            <p:cNvPr id="13" name="TextBox 13"/>
            <p:cNvSpPr txBox="1"/>
            <p:nvPr/>
          </p:nvSpPr>
          <p:spPr>
            <a:xfrm>
              <a:off x="0" y="7711839"/>
              <a:ext cx="8321684" cy="1661795"/>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F8F9FA"/>
                  </a:solidFill>
                  <a:latin typeface="Poppins"/>
                  <a:ea typeface="Poppins"/>
                  <a:cs typeface="Poppins"/>
                  <a:sym typeface="Poppins"/>
                </a:rPr>
                <a:t>Every mother a receives a special made bouquet of flowers, to make every gift extra special.</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2" name="Freeform 2"/>
          <p:cNvSpPr/>
          <p:nvPr/>
        </p:nvSpPr>
        <p:spPr>
          <a:xfrm>
            <a:off x="2754996" y="2317187"/>
            <a:ext cx="12778008" cy="3876693"/>
          </a:xfrm>
          <a:custGeom>
            <a:avLst/>
            <a:gdLst/>
            <a:ahLst/>
            <a:cxnLst/>
            <a:rect l="l" t="t" r="r" b="b"/>
            <a:pathLst>
              <a:path w="12778008" h="3876693">
                <a:moveTo>
                  <a:pt x="0" y="0"/>
                </a:moveTo>
                <a:lnTo>
                  <a:pt x="12778008" y="0"/>
                </a:lnTo>
                <a:lnTo>
                  <a:pt x="12778008" y="3876693"/>
                </a:lnTo>
                <a:lnTo>
                  <a:pt x="0" y="3876693"/>
                </a:lnTo>
                <a:lnTo>
                  <a:pt x="0" y="0"/>
                </a:lnTo>
                <a:close/>
              </a:path>
            </a:pathLst>
          </a:custGeom>
          <a:blipFill>
            <a:blip r:embed="rId2"/>
            <a:stretch>
              <a:fillRect t="-125343" b="-104267"/>
            </a:stretch>
          </a:blipFill>
        </p:spPr>
        <p:txBody>
          <a:bodyPr/>
          <a:lstStyle/>
          <a:p>
            <a:endParaRPr lang="en-US"/>
          </a:p>
        </p:txBody>
      </p:sp>
      <p:sp>
        <p:nvSpPr>
          <p:cNvPr id="3" name="TextBox 3"/>
          <p:cNvSpPr txBox="1"/>
          <p:nvPr/>
        </p:nvSpPr>
        <p:spPr>
          <a:xfrm>
            <a:off x="5490270" y="675429"/>
            <a:ext cx="7616130" cy="1668277"/>
          </a:xfrm>
          <a:prstGeom prst="rect">
            <a:avLst/>
          </a:prstGeom>
        </p:spPr>
        <p:txBody>
          <a:bodyPr wrap="square" lIns="0" tIns="0" rIns="0" bIns="0" rtlCol="0" anchor="t">
            <a:spAutoFit/>
          </a:bodyPr>
          <a:lstStyle/>
          <a:p>
            <a:pPr algn="ctr">
              <a:lnSpc>
                <a:spcPts val="13459"/>
              </a:lnSpc>
            </a:pPr>
            <a:r>
              <a:rPr lang="en-US" sz="9613" dirty="0">
                <a:solidFill>
                  <a:srgbClr val="1A2E57"/>
                </a:solidFill>
                <a:latin typeface="League Spartan"/>
                <a:ea typeface="League Spartan"/>
                <a:cs typeface="League Spartan"/>
                <a:sym typeface="League Spartan"/>
              </a:rPr>
              <a:t>Introducing</a:t>
            </a:r>
          </a:p>
        </p:txBody>
      </p:sp>
      <p:sp>
        <p:nvSpPr>
          <p:cNvPr id="4" name="TextBox 4"/>
          <p:cNvSpPr txBox="1"/>
          <p:nvPr/>
        </p:nvSpPr>
        <p:spPr>
          <a:xfrm>
            <a:off x="6401325" y="5541414"/>
            <a:ext cx="5485350" cy="4024971"/>
          </a:xfrm>
          <a:prstGeom prst="rect">
            <a:avLst/>
          </a:prstGeom>
        </p:spPr>
        <p:txBody>
          <a:bodyPr lIns="0" tIns="0" rIns="0" bIns="0" rtlCol="0" anchor="t">
            <a:spAutoFit/>
          </a:bodyPr>
          <a:lstStyle/>
          <a:p>
            <a:pPr algn="ctr">
              <a:lnSpc>
                <a:spcPts val="33059"/>
              </a:lnSpc>
            </a:pPr>
            <a:r>
              <a:rPr lang="en-US" sz="23613">
                <a:solidFill>
                  <a:srgbClr val="1A2E57"/>
                </a:solidFill>
                <a:latin typeface="League Spartan"/>
                <a:ea typeface="League Spartan"/>
                <a:cs typeface="League Spartan"/>
                <a:sym typeface="League Spartan"/>
              </a:rPr>
              <a:t>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2274</TotalTime>
  <Words>2971</Words>
  <Application>Microsoft Macintosh PowerPoint</Application>
  <PresentationFormat>Custom</PresentationFormat>
  <Paragraphs>411</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Poppins Bold</vt:lpstr>
      <vt:lpstr>Arial</vt:lpstr>
      <vt:lpstr>Poppins</vt:lpstr>
      <vt:lpstr>Calibri</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 Plenteemore 2.0</dc:title>
  <dc:description>Presentation - Plenteemore</dc:description>
  <cp:lastModifiedBy>Briana Medard</cp:lastModifiedBy>
  <cp:revision>3</cp:revision>
  <dcterms:created xsi:type="dcterms:W3CDTF">2006-08-16T00:00:00Z</dcterms:created>
  <dcterms:modified xsi:type="dcterms:W3CDTF">2025-12-31T14:04:33Z</dcterms:modified>
  <dc:identifier>DAG6HGALIx4</dc:identifier>
</cp:coreProperties>
</file>